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2" r:id="rId4"/>
    <p:sldId id="258" r:id="rId5"/>
    <p:sldId id="259" r:id="rId6"/>
    <p:sldId id="260" r:id="rId7"/>
    <p:sldId id="261" r:id="rId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2"/>
    <p:restoredTop sz="94692"/>
  </p:normalViewPr>
  <p:slideViewPr>
    <p:cSldViewPr snapToGrid="0">
      <p:cViewPr>
        <p:scale>
          <a:sx n="194" d="100"/>
          <a:sy n="194" d="100"/>
        </p:scale>
        <p:origin x="448" y="-18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2CFDE91-2E48-614C-BF0A-B45E0F9C1A20}"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1533883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2CFDE91-2E48-614C-BF0A-B45E0F9C1A20}"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257324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2CFDE91-2E48-614C-BF0A-B45E0F9C1A20}"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86795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2CFDE91-2E48-614C-BF0A-B45E0F9C1A20}"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3462493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2CFDE91-2E48-614C-BF0A-B45E0F9C1A20}"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111794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2CFDE91-2E48-614C-BF0A-B45E0F9C1A20}"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1399750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2CFDE91-2E48-614C-BF0A-B45E0F9C1A20}"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207439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2CFDE91-2E48-614C-BF0A-B45E0F9C1A20}"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288813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FDE91-2E48-614C-BF0A-B45E0F9C1A20}"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166312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F2CFDE91-2E48-614C-BF0A-B45E0F9C1A20}"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106066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F2CFDE91-2E48-614C-BF0A-B45E0F9C1A20}"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F8AC61-B8C1-DE47-AE3A-27D15D693182}" type="slidenum">
              <a:rPr lang="en-US" smtClean="0"/>
              <a:t>‹#›</a:t>
            </a:fld>
            <a:endParaRPr lang="en-US"/>
          </a:p>
        </p:txBody>
      </p:sp>
    </p:spTree>
    <p:extLst>
      <p:ext uri="{BB962C8B-B14F-4D97-AF65-F5344CB8AC3E}">
        <p14:creationId xmlns:p14="http://schemas.microsoft.com/office/powerpoint/2010/main" val="199471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2CFDE91-2E48-614C-BF0A-B45E0F9C1A20}" type="datetimeFigureOut">
              <a:rPr lang="en-US" smtClean="0"/>
              <a:t>1/26/23</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E5F8AC61-B8C1-DE47-AE3A-27D15D693182}" type="slidenum">
              <a:rPr lang="en-US" smtClean="0"/>
              <a:t>‹#›</a:t>
            </a:fld>
            <a:endParaRPr lang="en-US"/>
          </a:p>
        </p:txBody>
      </p:sp>
    </p:spTree>
    <p:extLst>
      <p:ext uri="{BB962C8B-B14F-4D97-AF65-F5344CB8AC3E}">
        <p14:creationId xmlns:p14="http://schemas.microsoft.com/office/powerpoint/2010/main" val="1821575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witter.com/maxjanderson"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maxjanders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505242F-8923-4FEF-109B-FEA0ACF930AE}"/>
              </a:ext>
            </a:extLst>
          </p:cNvPr>
          <p:cNvSpPr>
            <a:spLocks noGrp="1"/>
          </p:cNvSpPr>
          <p:nvPr>
            <p:ph type="subTitle" idx="1"/>
          </p:nvPr>
        </p:nvSpPr>
        <p:spPr>
          <a:xfrm>
            <a:off x="647538" y="2188345"/>
            <a:ext cx="5543400" cy="1655762"/>
          </a:xfrm>
        </p:spPr>
        <p:txBody>
          <a:bodyPr>
            <a:normAutofit/>
          </a:bodyPr>
          <a:lstStyle/>
          <a:p>
            <a:r>
              <a:rPr lang="en-US" sz="3600" dirty="0">
                <a:latin typeface="+mj-lt"/>
              </a:rPr>
              <a:t>Bootleg Macro Pleb</a:t>
            </a:r>
          </a:p>
        </p:txBody>
      </p:sp>
      <p:pic>
        <p:nvPicPr>
          <p:cNvPr id="5" name="Picture 4">
            <a:extLst>
              <a:ext uri="{FF2B5EF4-FFF2-40B4-BE49-F238E27FC236}">
                <a16:creationId xmlns:a16="http://schemas.microsoft.com/office/drawing/2014/main" id="{FCEA6439-FC61-D599-415D-4BE66B0A8944}"/>
              </a:ext>
            </a:extLst>
          </p:cNvPr>
          <p:cNvPicPr>
            <a:picLocks noChangeAspect="1"/>
          </p:cNvPicPr>
          <p:nvPr/>
        </p:nvPicPr>
        <p:blipFill>
          <a:blip r:embed="rId2"/>
          <a:stretch>
            <a:fillRect/>
          </a:stretch>
        </p:blipFill>
        <p:spPr>
          <a:xfrm>
            <a:off x="2159370" y="3844107"/>
            <a:ext cx="2539260" cy="2539260"/>
          </a:xfrm>
          <a:prstGeom prst="rect">
            <a:avLst/>
          </a:prstGeom>
        </p:spPr>
      </p:pic>
    </p:spTree>
    <p:extLst>
      <p:ext uri="{BB962C8B-B14F-4D97-AF65-F5344CB8AC3E}">
        <p14:creationId xmlns:p14="http://schemas.microsoft.com/office/powerpoint/2010/main" val="398833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D2BE5-A46E-67A6-45A7-8A6AA960D13D}"/>
              </a:ext>
            </a:extLst>
          </p:cNvPr>
          <p:cNvSpPr txBox="1"/>
          <p:nvPr/>
        </p:nvSpPr>
        <p:spPr>
          <a:xfrm>
            <a:off x="2184400" y="139700"/>
            <a:ext cx="2052165" cy="461665"/>
          </a:xfrm>
          <a:prstGeom prst="rect">
            <a:avLst/>
          </a:prstGeom>
          <a:noFill/>
        </p:spPr>
        <p:txBody>
          <a:bodyPr wrap="none" rtlCol="0">
            <a:spAutoFit/>
          </a:bodyPr>
          <a:lstStyle/>
          <a:p>
            <a:r>
              <a:rPr lang="en-US" sz="2400" b="1" u="sng" dirty="0"/>
              <a:t>NET LIQUIDITY</a:t>
            </a:r>
          </a:p>
        </p:txBody>
      </p:sp>
      <p:sp>
        <p:nvSpPr>
          <p:cNvPr id="7" name="TextBox 6">
            <a:extLst>
              <a:ext uri="{FF2B5EF4-FFF2-40B4-BE49-F238E27FC236}">
                <a16:creationId xmlns:a16="http://schemas.microsoft.com/office/drawing/2014/main" id="{C0817A3B-A4EA-72D5-F960-820BD61A9FD7}"/>
              </a:ext>
            </a:extLst>
          </p:cNvPr>
          <p:cNvSpPr txBox="1"/>
          <p:nvPr/>
        </p:nvSpPr>
        <p:spPr>
          <a:xfrm>
            <a:off x="88901" y="631300"/>
            <a:ext cx="6680198" cy="769441"/>
          </a:xfrm>
          <a:prstGeom prst="rect">
            <a:avLst/>
          </a:prstGeom>
          <a:noFill/>
        </p:spPr>
        <p:txBody>
          <a:bodyPr wrap="square" rtlCol="0">
            <a:spAutoFit/>
          </a:bodyPr>
          <a:lstStyle/>
          <a:p>
            <a:r>
              <a:rPr lang="en-AU" sz="1100" b="1" dirty="0">
                <a:effectLst/>
                <a:latin typeface="Menlo" panose="020B0609030804020204" pitchFamily="49" charset="0"/>
              </a:rPr>
              <a:t>1/ USD NET LIQUIDITY (NLQ): </a:t>
            </a:r>
            <a:r>
              <a:rPr lang="en-AU" sz="1100" b="0" dirty="0">
                <a:effectLst/>
                <a:latin typeface="Menlo" panose="020B0609030804020204" pitchFamily="49" charset="0"/>
              </a:rPr>
              <a:t>this </a:t>
            </a:r>
            <a:r>
              <a:rPr lang="en-AU" sz="1100" dirty="0">
                <a:latin typeface="Menlo" panose="020B0609030804020204" pitchFamily="49" charset="0"/>
              </a:rPr>
              <a:t>has become an </a:t>
            </a:r>
            <a:r>
              <a:rPr lang="en-AU" sz="1100" b="0" dirty="0">
                <a:effectLst/>
                <a:latin typeface="Menlo" panose="020B0609030804020204" pitchFamily="49" charset="0"/>
              </a:rPr>
              <a:t>important macro metric to track. Originally formulated by @</a:t>
            </a:r>
            <a:r>
              <a:rPr lang="en-AU" sz="1100" b="0" dirty="0" err="1">
                <a:effectLst/>
                <a:latin typeface="Menlo" panose="020B0609030804020204" pitchFamily="49" charset="0"/>
              </a:rPr>
              <a:t>DariusDale</a:t>
            </a:r>
            <a:r>
              <a:rPr lang="en-AU" sz="1100" b="0" dirty="0">
                <a:effectLst/>
                <a:latin typeface="Menlo" panose="020B0609030804020204" pitchFamily="49" charset="0"/>
              </a:rPr>
              <a:t> and 42 Macro.</a:t>
            </a:r>
            <a:r>
              <a:rPr lang="en-AU" sz="1100" dirty="0">
                <a:latin typeface="Menlo" panose="020B0609030804020204" pitchFamily="49" charset="0"/>
              </a:rPr>
              <a:t> </a:t>
            </a:r>
            <a:r>
              <a:rPr lang="en-AU" sz="1100" b="0" dirty="0">
                <a:effectLst/>
                <a:latin typeface="Menlo" panose="020B0609030804020204" pitchFamily="49" charset="0"/>
              </a:rPr>
              <a:t>This provides a daily estimate of the total liquidity being provided to markets by the Fed, treasury and big money funds. </a:t>
            </a:r>
          </a:p>
        </p:txBody>
      </p:sp>
      <p:sp>
        <p:nvSpPr>
          <p:cNvPr id="8" name="TextBox 7">
            <a:extLst>
              <a:ext uri="{FF2B5EF4-FFF2-40B4-BE49-F238E27FC236}">
                <a16:creationId xmlns:a16="http://schemas.microsoft.com/office/drawing/2014/main" id="{08F71F07-8B98-AFF5-6985-803935D2D76B}"/>
              </a:ext>
            </a:extLst>
          </p:cNvPr>
          <p:cNvSpPr txBox="1"/>
          <p:nvPr/>
        </p:nvSpPr>
        <p:spPr>
          <a:xfrm>
            <a:off x="88901" y="4795496"/>
            <a:ext cx="6680198" cy="769441"/>
          </a:xfrm>
          <a:prstGeom prst="rect">
            <a:avLst/>
          </a:prstGeom>
          <a:noFill/>
        </p:spPr>
        <p:txBody>
          <a:bodyPr wrap="square" rtlCol="0">
            <a:spAutoFit/>
          </a:bodyPr>
          <a:lstStyle/>
          <a:p>
            <a:r>
              <a:rPr lang="en-AU" sz="1100" dirty="0">
                <a:latin typeface="Menlo" panose="020B0609030804020204" pitchFamily="49" charset="0"/>
              </a:rPr>
              <a:t>2/ Following March 2020, the huge surge in net liquidity provided by unprecedented QE made it this liquidity tide the primary driving force behind markets. High correlation now seen between SPX,NDQ,DJI,BTC etc &amp; NLQ. Great intro here by </a:t>
            </a:r>
            <a:r>
              <a:rPr lang="en-AU" sz="1100" b="0" i="0" u="none" strike="noStrike" dirty="0">
                <a:solidFill>
                  <a:srgbClr val="71767B"/>
                </a:solidFill>
                <a:effectLst/>
                <a:latin typeface="TwitterChirp"/>
                <a:hlinkClick r:id="rId2"/>
              </a:rPr>
              <a:t>@maxjanderson</a:t>
            </a:r>
            <a:r>
              <a:rPr lang="en-AU" sz="1100" dirty="0">
                <a:latin typeface="Menlo" panose="020B0609030804020204" pitchFamily="49" charset="0"/>
              </a:rPr>
              <a:t>:</a:t>
            </a:r>
            <a:endParaRPr lang="en-AU" sz="1100" dirty="0">
              <a:effectLst/>
              <a:latin typeface="Menlo" panose="020B0609030804020204" pitchFamily="49" charset="0"/>
            </a:endParaRPr>
          </a:p>
        </p:txBody>
      </p:sp>
      <p:sp>
        <p:nvSpPr>
          <p:cNvPr id="9" name="TextBox 8">
            <a:extLst>
              <a:ext uri="{FF2B5EF4-FFF2-40B4-BE49-F238E27FC236}">
                <a16:creationId xmlns:a16="http://schemas.microsoft.com/office/drawing/2014/main" id="{F15F56F2-C059-7177-3FBD-6BB9BA4F6EB9}"/>
              </a:ext>
            </a:extLst>
          </p:cNvPr>
          <p:cNvSpPr txBox="1"/>
          <p:nvPr/>
        </p:nvSpPr>
        <p:spPr>
          <a:xfrm>
            <a:off x="63849" y="5731874"/>
            <a:ext cx="6680198" cy="600164"/>
          </a:xfrm>
          <a:prstGeom prst="rect">
            <a:avLst/>
          </a:prstGeom>
          <a:noFill/>
        </p:spPr>
        <p:txBody>
          <a:bodyPr wrap="square" rtlCol="0">
            <a:spAutoFit/>
          </a:bodyPr>
          <a:lstStyle/>
          <a:p>
            <a:r>
              <a:rPr lang="en-AU" sz="1100" dirty="0">
                <a:effectLst/>
                <a:latin typeface="Menlo" panose="020B0609030804020204" pitchFamily="49" charset="0"/>
              </a:rPr>
              <a:t>3/ You’ve probably heard of </a:t>
            </a:r>
            <a:r>
              <a:rPr lang="en-AU" sz="1100" dirty="0">
                <a:latin typeface="Menlo" panose="020B0609030804020204" pitchFamily="49" charset="0"/>
              </a:rPr>
              <a:t>NLQ </a:t>
            </a:r>
            <a:r>
              <a:rPr lang="en-AU" sz="1100" dirty="0">
                <a:effectLst/>
                <a:latin typeface="Menlo" panose="020B0609030804020204" pitchFamily="49" charset="0"/>
              </a:rPr>
              <a:t>by now &amp; would like to track it for yourself. Max’s thread provides great explanation of why NLQ is important &amp; where to get data. You’ll need some kind of script though.</a:t>
            </a:r>
          </a:p>
        </p:txBody>
      </p:sp>
      <p:sp>
        <p:nvSpPr>
          <p:cNvPr id="10" name="TextBox 9">
            <a:extLst>
              <a:ext uri="{FF2B5EF4-FFF2-40B4-BE49-F238E27FC236}">
                <a16:creationId xmlns:a16="http://schemas.microsoft.com/office/drawing/2014/main" id="{D7BAF799-7085-E16A-539B-5F816C152217}"/>
              </a:ext>
            </a:extLst>
          </p:cNvPr>
          <p:cNvSpPr txBox="1"/>
          <p:nvPr/>
        </p:nvSpPr>
        <p:spPr>
          <a:xfrm>
            <a:off x="63849" y="7446395"/>
            <a:ext cx="6680198" cy="261610"/>
          </a:xfrm>
          <a:prstGeom prst="rect">
            <a:avLst/>
          </a:prstGeom>
          <a:noFill/>
        </p:spPr>
        <p:txBody>
          <a:bodyPr wrap="square" rtlCol="0">
            <a:spAutoFit/>
          </a:bodyPr>
          <a:lstStyle/>
          <a:p>
            <a:r>
              <a:rPr lang="en-AU" sz="1100" dirty="0">
                <a:latin typeface="Menlo" panose="020B0609030804020204" pitchFamily="49" charset="0"/>
              </a:rPr>
              <a:t>5</a:t>
            </a:r>
            <a:r>
              <a:rPr lang="en-AU" sz="1100" dirty="0">
                <a:effectLst/>
                <a:latin typeface="Menlo" panose="020B0609030804020204" pitchFamily="49" charset="0"/>
              </a:rPr>
              <a:t>/ </a:t>
            </a:r>
            <a:r>
              <a:rPr lang="en-AU" sz="1100" dirty="0">
                <a:latin typeface="Menlo" panose="020B0609030804020204" pitchFamily="49" charset="0"/>
              </a:rPr>
              <a:t>You can also see NLQ on </a:t>
            </a:r>
            <a:r>
              <a:rPr lang="en-AU" sz="1100" dirty="0" err="1">
                <a:latin typeface="Menlo" panose="020B0609030804020204" pitchFamily="49" charset="0"/>
              </a:rPr>
              <a:t>tradingview</a:t>
            </a:r>
            <a:r>
              <a:rPr lang="en-AU" sz="1100" dirty="0">
                <a:latin typeface="Menlo" panose="020B0609030804020204" pitchFamily="49" charset="0"/>
              </a:rPr>
              <a:t>, search: </a:t>
            </a:r>
            <a:r>
              <a:rPr lang="en-AU" sz="1100" b="0" dirty="0">
                <a:effectLst/>
                <a:latin typeface="Menlo" panose="020B0609030804020204" pitchFamily="49" charset="0"/>
              </a:rPr>
              <a:t>WALCL-RRPONTSYD-WTREGEN</a:t>
            </a:r>
          </a:p>
        </p:txBody>
      </p:sp>
      <p:sp>
        <p:nvSpPr>
          <p:cNvPr id="11" name="TextBox 10">
            <a:extLst>
              <a:ext uri="{FF2B5EF4-FFF2-40B4-BE49-F238E27FC236}">
                <a16:creationId xmlns:a16="http://schemas.microsoft.com/office/drawing/2014/main" id="{299AF267-B399-3302-A3A6-170CAC6EE170}"/>
              </a:ext>
            </a:extLst>
          </p:cNvPr>
          <p:cNvSpPr txBox="1"/>
          <p:nvPr/>
        </p:nvSpPr>
        <p:spPr>
          <a:xfrm>
            <a:off x="52339" y="6566140"/>
            <a:ext cx="6680198" cy="600164"/>
          </a:xfrm>
          <a:prstGeom prst="rect">
            <a:avLst/>
          </a:prstGeom>
          <a:noFill/>
        </p:spPr>
        <p:txBody>
          <a:bodyPr wrap="square" rtlCol="0">
            <a:spAutoFit/>
          </a:bodyPr>
          <a:lstStyle/>
          <a:p>
            <a:r>
              <a:rPr lang="en-AU" sz="1100" dirty="0">
                <a:effectLst/>
                <a:latin typeface="Menlo" panose="020B0609030804020204" pitchFamily="49" charset="0"/>
              </a:rPr>
              <a:t>4/ </a:t>
            </a:r>
            <a:r>
              <a:rPr lang="en-AU" sz="1100" dirty="0">
                <a:latin typeface="Menlo" panose="020B0609030804020204" pitchFamily="49" charset="0"/>
              </a:rPr>
              <a:t>I’ve written a python script to pull and display the daily NLQ series so you don’t have to. S</a:t>
            </a:r>
            <a:r>
              <a:rPr lang="en-AU" sz="1100" dirty="0">
                <a:effectLst/>
                <a:latin typeface="Menlo" panose="020B0609030804020204" pitchFamily="49" charset="0"/>
              </a:rPr>
              <a:t>cript uses Fed bal. sheet (weekly) &amp; </a:t>
            </a:r>
            <a:r>
              <a:rPr lang="en-AU" sz="1100" dirty="0" err="1">
                <a:effectLst/>
                <a:latin typeface="Menlo" panose="020B0609030804020204" pitchFamily="49" charset="0"/>
              </a:rPr>
              <a:t>RevRepo</a:t>
            </a:r>
            <a:r>
              <a:rPr lang="en-AU" sz="1100" dirty="0">
                <a:latin typeface="Menlo" panose="020B0609030804020204" pitchFamily="49" charset="0"/>
              </a:rPr>
              <a:t> </a:t>
            </a:r>
            <a:r>
              <a:rPr lang="en-AU" sz="1100" dirty="0">
                <a:effectLst/>
                <a:latin typeface="Menlo" panose="020B0609030804020204" pitchFamily="49" charset="0"/>
              </a:rPr>
              <a:t>(daily) from FRED. It gets the TGA bal. direct from treasury site (daily series). </a:t>
            </a:r>
            <a:endParaRPr lang="en-AU" sz="1100" b="0" dirty="0">
              <a:effectLst/>
              <a:latin typeface="Menlo" panose="020B0609030804020204" pitchFamily="49" charset="0"/>
            </a:endParaRPr>
          </a:p>
        </p:txBody>
      </p:sp>
      <p:pic>
        <p:nvPicPr>
          <p:cNvPr id="13" name="Picture 12">
            <a:extLst>
              <a:ext uri="{FF2B5EF4-FFF2-40B4-BE49-F238E27FC236}">
                <a16:creationId xmlns:a16="http://schemas.microsoft.com/office/drawing/2014/main" id="{9883CDDD-7934-408C-AA15-3A37C679B2EB}"/>
              </a:ext>
            </a:extLst>
          </p:cNvPr>
          <p:cNvPicPr>
            <a:picLocks noChangeAspect="1"/>
          </p:cNvPicPr>
          <p:nvPr/>
        </p:nvPicPr>
        <p:blipFill>
          <a:blip r:embed="rId3"/>
          <a:stretch>
            <a:fillRect/>
          </a:stretch>
        </p:blipFill>
        <p:spPr>
          <a:xfrm>
            <a:off x="1367363" y="7857674"/>
            <a:ext cx="3572080" cy="905481"/>
          </a:xfrm>
          <a:prstGeom prst="rect">
            <a:avLst/>
          </a:prstGeom>
        </p:spPr>
      </p:pic>
      <p:grpSp>
        <p:nvGrpSpPr>
          <p:cNvPr id="22" name="Group 21">
            <a:extLst>
              <a:ext uri="{FF2B5EF4-FFF2-40B4-BE49-F238E27FC236}">
                <a16:creationId xmlns:a16="http://schemas.microsoft.com/office/drawing/2014/main" id="{33D8E01F-2067-D751-0C6D-55716E255584}"/>
              </a:ext>
            </a:extLst>
          </p:cNvPr>
          <p:cNvGrpSpPr/>
          <p:nvPr/>
        </p:nvGrpSpPr>
        <p:grpSpPr>
          <a:xfrm>
            <a:off x="0" y="1477109"/>
            <a:ext cx="6858000" cy="3318387"/>
            <a:chOff x="0" y="1477109"/>
            <a:chExt cx="6858000" cy="3318387"/>
          </a:xfrm>
        </p:grpSpPr>
        <p:pic>
          <p:nvPicPr>
            <p:cNvPr id="6" name="Picture 5">
              <a:extLst>
                <a:ext uri="{FF2B5EF4-FFF2-40B4-BE49-F238E27FC236}">
                  <a16:creationId xmlns:a16="http://schemas.microsoft.com/office/drawing/2014/main" id="{2DB5ECFB-C30C-5A0F-D4F9-9A8240586FA5}"/>
                </a:ext>
              </a:extLst>
            </p:cNvPr>
            <p:cNvPicPr>
              <a:picLocks noChangeAspect="1"/>
            </p:cNvPicPr>
            <p:nvPr/>
          </p:nvPicPr>
          <p:blipFill>
            <a:blip r:embed="rId4"/>
            <a:stretch>
              <a:fillRect/>
            </a:stretch>
          </p:blipFill>
          <p:spPr>
            <a:xfrm>
              <a:off x="0" y="1477109"/>
              <a:ext cx="6858000" cy="3318387"/>
            </a:xfrm>
            <a:prstGeom prst="rect">
              <a:avLst/>
            </a:prstGeom>
          </p:spPr>
        </p:pic>
        <p:cxnSp>
          <p:nvCxnSpPr>
            <p:cNvPr id="15" name="Straight Connector 14">
              <a:extLst>
                <a:ext uri="{FF2B5EF4-FFF2-40B4-BE49-F238E27FC236}">
                  <a16:creationId xmlns:a16="http://schemas.microsoft.com/office/drawing/2014/main" id="{EC64B255-6B2B-4FDC-A8E8-6D6C9533A926}"/>
                </a:ext>
              </a:extLst>
            </p:cNvPr>
            <p:cNvCxnSpPr>
              <a:cxnSpLocks/>
            </p:cNvCxnSpPr>
            <p:nvPr/>
          </p:nvCxnSpPr>
          <p:spPr>
            <a:xfrm>
              <a:off x="2805696" y="2066495"/>
              <a:ext cx="131569" cy="38812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659A78-006E-CAFC-A99E-C5CB1F146177}"/>
                </a:ext>
              </a:extLst>
            </p:cNvPr>
            <p:cNvSpPr txBox="1"/>
            <p:nvPr/>
          </p:nvSpPr>
          <p:spPr>
            <a:xfrm>
              <a:off x="2376053" y="1699653"/>
              <a:ext cx="1059906" cy="338554"/>
            </a:xfrm>
            <a:prstGeom prst="rect">
              <a:avLst/>
            </a:prstGeom>
            <a:noFill/>
          </p:spPr>
          <p:txBody>
            <a:bodyPr wrap="non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FED fueled QE </a:t>
              </a:r>
            </a:p>
            <a:p>
              <a:r>
                <a:rPr lang="en-US" sz="800" dirty="0">
                  <a:latin typeface="Menlo" panose="020B0609030804020204" pitchFamily="49" charset="0"/>
                  <a:ea typeface="Menlo" panose="020B0609030804020204" pitchFamily="49" charset="0"/>
                  <a:cs typeface="Menlo" panose="020B0609030804020204" pitchFamily="49" charset="0"/>
                </a:rPr>
                <a:t>bender start </a:t>
              </a:r>
            </a:p>
          </p:txBody>
        </p:sp>
        <p:sp>
          <p:nvSpPr>
            <p:cNvPr id="19" name="TextBox 18">
              <a:extLst>
                <a:ext uri="{FF2B5EF4-FFF2-40B4-BE49-F238E27FC236}">
                  <a16:creationId xmlns:a16="http://schemas.microsoft.com/office/drawing/2014/main" id="{3F96C064-6934-BDC0-6C13-4B2CF61297E6}"/>
                </a:ext>
              </a:extLst>
            </p:cNvPr>
            <p:cNvSpPr txBox="1"/>
            <p:nvPr/>
          </p:nvSpPr>
          <p:spPr>
            <a:xfrm>
              <a:off x="3153403" y="3032309"/>
              <a:ext cx="1872629" cy="215444"/>
            </a:xfrm>
            <a:prstGeom prst="rect">
              <a:avLst/>
            </a:prstGeom>
            <a:noFill/>
          </p:spPr>
          <p:txBody>
            <a:bodyPr wrap="non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High correlation since then</a:t>
              </a:r>
            </a:p>
          </p:txBody>
        </p:sp>
        <p:cxnSp>
          <p:nvCxnSpPr>
            <p:cNvPr id="20" name="Straight Connector 19">
              <a:extLst>
                <a:ext uri="{FF2B5EF4-FFF2-40B4-BE49-F238E27FC236}">
                  <a16:creationId xmlns:a16="http://schemas.microsoft.com/office/drawing/2014/main" id="{A6363F7A-ABC1-00AE-9ED5-0BADFBBB3162}"/>
                </a:ext>
              </a:extLst>
            </p:cNvPr>
            <p:cNvCxnSpPr>
              <a:cxnSpLocks/>
            </p:cNvCxnSpPr>
            <p:nvPr/>
          </p:nvCxnSpPr>
          <p:spPr>
            <a:xfrm>
              <a:off x="3304390" y="2902237"/>
              <a:ext cx="523691" cy="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9A179D4-3A15-A986-FF0E-BE2ED6991855}"/>
              </a:ext>
            </a:extLst>
          </p:cNvPr>
          <p:cNvSpPr txBox="1"/>
          <p:nvPr/>
        </p:nvSpPr>
        <p:spPr>
          <a:xfrm>
            <a:off x="88901" y="8967281"/>
            <a:ext cx="6680198" cy="938719"/>
          </a:xfrm>
          <a:prstGeom prst="rect">
            <a:avLst/>
          </a:prstGeom>
          <a:noFill/>
        </p:spPr>
        <p:txBody>
          <a:bodyPr wrap="square" rtlCol="0">
            <a:spAutoFit/>
          </a:bodyPr>
          <a:lstStyle/>
          <a:p>
            <a:r>
              <a:rPr lang="en-AU" sz="1100" dirty="0">
                <a:effectLst/>
                <a:latin typeface="Menlo" panose="020B0609030804020204" pitchFamily="49" charset="0"/>
              </a:rPr>
              <a:t>6/ TV gets the 3 series from FRED. Fed bal. sheet updated weekly, treasury general account (TGA) &amp; </a:t>
            </a:r>
            <a:r>
              <a:rPr lang="en-AU" sz="1100" dirty="0" err="1">
                <a:effectLst/>
                <a:latin typeface="Menlo" panose="020B0609030804020204" pitchFamily="49" charset="0"/>
              </a:rPr>
              <a:t>RevRepo</a:t>
            </a:r>
            <a:r>
              <a:rPr lang="en-AU" sz="1100" dirty="0">
                <a:effectLst/>
                <a:latin typeface="Menlo" panose="020B0609030804020204" pitchFamily="49" charset="0"/>
              </a:rPr>
              <a:t> bal. are updated daily. From FRED, you can only get weekly average of TGA</a:t>
            </a:r>
            <a:r>
              <a:rPr lang="en-AU" sz="1100" dirty="0">
                <a:latin typeface="Menlo" panose="020B0609030804020204" pitchFamily="49" charset="0"/>
              </a:rPr>
              <a:t>. Thus NLQ series on TV is mostly weekly data and doesn’t move as fast daily.</a:t>
            </a:r>
            <a:endParaRPr lang="en-AU" sz="1100" b="0" dirty="0">
              <a:effectLst/>
              <a:latin typeface="Menlo" panose="020B0609030804020204" pitchFamily="49" charset="0"/>
            </a:endParaRPr>
          </a:p>
          <a:p>
            <a:endParaRPr lang="en-AU" sz="1100" b="0" dirty="0">
              <a:effectLst/>
              <a:latin typeface="Menlo" panose="020B0609030804020204" pitchFamily="49" charset="0"/>
            </a:endParaRPr>
          </a:p>
        </p:txBody>
      </p:sp>
    </p:spTree>
    <p:extLst>
      <p:ext uri="{BB962C8B-B14F-4D97-AF65-F5344CB8AC3E}">
        <p14:creationId xmlns:p14="http://schemas.microsoft.com/office/powerpoint/2010/main" val="162560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D28A40-979A-3D8A-854A-56CBEC7FAB3A}"/>
              </a:ext>
            </a:extLst>
          </p:cNvPr>
          <p:cNvGrpSpPr/>
          <p:nvPr/>
        </p:nvGrpSpPr>
        <p:grpSpPr>
          <a:xfrm>
            <a:off x="1083979" y="1007417"/>
            <a:ext cx="5045646" cy="5365373"/>
            <a:chOff x="1083979" y="657641"/>
            <a:chExt cx="5045646" cy="5365373"/>
          </a:xfrm>
        </p:grpSpPr>
        <p:pic>
          <p:nvPicPr>
            <p:cNvPr id="5" name="Picture 4">
              <a:extLst>
                <a:ext uri="{FF2B5EF4-FFF2-40B4-BE49-F238E27FC236}">
                  <a16:creationId xmlns:a16="http://schemas.microsoft.com/office/drawing/2014/main" id="{79746634-F28F-35C0-8C03-2827CFAF9B6B}"/>
                </a:ext>
              </a:extLst>
            </p:cNvPr>
            <p:cNvPicPr>
              <a:picLocks noChangeAspect="1"/>
            </p:cNvPicPr>
            <p:nvPr/>
          </p:nvPicPr>
          <p:blipFill>
            <a:blip r:embed="rId2"/>
            <a:stretch>
              <a:fillRect/>
            </a:stretch>
          </p:blipFill>
          <p:spPr>
            <a:xfrm>
              <a:off x="1207655" y="657641"/>
              <a:ext cx="4673450" cy="2761169"/>
            </a:xfrm>
            <a:prstGeom prst="rect">
              <a:avLst/>
            </a:prstGeom>
          </p:spPr>
        </p:pic>
        <p:pic>
          <p:nvPicPr>
            <p:cNvPr id="6" name="Picture 5">
              <a:extLst>
                <a:ext uri="{FF2B5EF4-FFF2-40B4-BE49-F238E27FC236}">
                  <a16:creationId xmlns:a16="http://schemas.microsoft.com/office/drawing/2014/main" id="{9F5E17AC-2CC9-53FA-22AF-76238307B481}"/>
                </a:ext>
              </a:extLst>
            </p:cNvPr>
            <p:cNvPicPr>
              <a:picLocks noChangeAspect="1"/>
            </p:cNvPicPr>
            <p:nvPr/>
          </p:nvPicPr>
          <p:blipFill>
            <a:blip r:embed="rId3"/>
            <a:stretch>
              <a:fillRect/>
            </a:stretch>
          </p:blipFill>
          <p:spPr>
            <a:xfrm>
              <a:off x="1083979" y="3418810"/>
              <a:ext cx="5045646" cy="2604204"/>
            </a:xfrm>
            <a:prstGeom prst="rect">
              <a:avLst/>
            </a:prstGeom>
          </p:spPr>
        </p:pic>
      </p:grpSp>
      <p:sp>
        <p:nvSpPr>
          <p:cNvPr id="7" name="TextBox 6">
            <a:extLst>
              <a:ext uri="{FF2B5EF4-FFF2-40B4-BE49-F238E27FC236}">
                <a16:creationId xmlns:a16="http://schemas.microsoft.com/office/drawing/2014/main" id="{8C405A31-A8CF-A735-449B-9256320DB5D9}"/>
              </a:ext>
            </a:extLst>
          </p:cNvPr>
          <p:cNvSpPr txBox="1"/>
          <p:nvPr/>
        </p:nvSpPr>
        <p:spPr>
          <a:xfrm>
            <a:off x="204281" y="194088"/>
            <a:ext cx="6680198" cy="600164"/>
          </a:xfrm>
          <a:prstGeom prst="rect">
            <a:avLst/>
          </a:prstGeom>
          <a:noFill/>
        </p:spPr>
        <p:txBody>
          <a:bodyPr wrap="square" rtlCol="0">
            <a:spAutoFit/>
          </a:bodyPr>
          <a:lstStyle/>
          <a:p>
            <a:r>
              <a:rPr lang="en-AU" sz="1100" dirty="0">
                <a:latin typeface="Menlo" panose="020B0609030804020204" pitchFamily="49" charset="0"/>
              </a:rPr>
              <a:t>7</a:t>
            </a:r>
            <a:r>
              <a:rPr lang="en-AU" sz="1100" dirty="0">
                <a:effectLst/>
                <a:latin typeface="Menlo" panose="020B0609030804020204" pitchFamily="49" charset="0"/>
              </a:rPr>
              <a:t>/ Comparison to trading view series. Hard to beat a TV chart but I think mine comes close. There may be an advantage using my script as it uses the daily TGA data. Note differences in NLQ due to use of daily TGA data. </a:t>
            </a:r>
            <a:endParaRPr lang="en-AU" sz="1100" b="0" dirty="0">
              <a:effectLst/>
              <a:latin typeface="Menlo" panose="020B0609030804020204" pitchFamily="49" charset="0"/>
            </a:endParaRPr>
          </a:p>
        </p:txBody>
      </p:sp>
    </p:spTree>
    <p:extLst>
      <p:ext uri="{BB962C8B-B14F-4D97-AF65-F5344CB8AC3E}">
        <p14:creationId xmlns:p14="http://schemas.microsoft.com/office/powerpoint/2010/main" val="192003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6E108B-11A8-26AC-CFAA-E7609F79EB27}"/>
              </a:ext>
            </a:extLst>
          </p:cNvPr>
          <p:cNvSpPr txBox="1"/>
          <p:nvPr/>
        </p:nvSpPr>
        <p:spPr>
          <a:xfrm>
            <a:off x="70721" y="3789172"/>
            <a:ext cx="6680198" cy="769441"/>
          </a:xfrm>
          <a:prstGeom prst="rect">
            <a:avLst/>
          </a:prstGeom>
          <a:noFill/>
        </p:spPr>
        <p:txBody>
          <a:bodyPr wrap="square" rtlCol="0">
            <a:spAutoFit/>
          </a:bodyPr>
          <a:lstStyle/>
          <a:p>
            <a:r>
              <a:rPr lang="en-AU" sz="1100" dirty="0">
                <a:latin typeface="Menlo" panose="020B0609030804020204" pitchFamily="49" charset="0"/>
              </a:rPr>
              <a:t>7</a:t>
            </a:r>
            <a:r>
              <a:rPr lang="en-AU" sz="1100" dirty="0">
                <a:effectLst/>
                <a:latin typeface="Menlo" panose="020B0609030804020204" pitchFamily="49" charset="0"/>
              </a:rPr>
              <a:t>/ </a:t>
            </a:r>
            <a:r>
              <a:rPr lang="en-AU" sz="1100" dirty="0">
                <a:latin typeface="Menlo" panose="020B0609030804020204" pitchFamily="49" charset="0"/>
              </a:rPr>
              <a:t>S</a:t>
            </a:r>
            <a:r>
              <a:rPr lang="en-AU" sz="1100" dirty="0">
                <a:effectLst/>
                <a:latin typeface="Menlo" panose="020B0609030804020204" pitchFamily="49" charset="0"/>
              </a:rPr>
              <a:t>cript is easy to use even if you’ve never coded. I’ll show how to use through terminal &amp; excel on </a:t>
            </a:r>
            <a:r>
              <a:rPr lang="en-AU" sz="1100" dirty="0" err="1">
                <a:effectLst/>
                <a:latin typeface="Menlo" panose="020B0609030804020204" pitchFamily="49" charset="0"/>
              </a:rPr>
              <a:t>windows,mac</a:t>
            </a:r>
            <a:r>
              <a:rPr lang="en-AU" sz="1100" dirty="0" err="1">
                <a:latin typeface="Menlo" panose="020B0609030804020204" pitchFamily="49" charset="0"/>
              </a:rPr>
              <a:t>,</a:t>
            </a:r>
            <a:r>
              <a:rPr lang="en-AU" sz="1100" dirty="0" err="1">
                <a:effectLst/>
                <a:latin typeface="Menlo" panose="020B0609030804020204" pitchFamily="49" charset="0"/>
              </a:rPr>
              <a:t>linux</a:t>
            </a:r>
            <a:r>
              <a:rPr lang="en-AU" sz="1100" dirty="0">
                <a:effectLst/>
                <a:latin typeface="Menlo" panose="020B0609030804020204" pitchFamily="49" charset="0"/>
              </a:rPr>
              <a:t>. Go to the </a:t>
            </a:r>
            <a:r>
              <a:rPr lang="en-AU" sz="1100" dirty="0" err="1">
                <a:effectLst/>
                <a:latin typeface="Menlo" panose="020B0609030804020204" pitchFamily="49" charset="0"/>
              </a:rPr>
              <a:t>github</a:t>
            </a:r>
            <a:r>
              <a:rPr lang="en-AU" sz="1100" dirty="0">
                <a:effectLst/>
                <a:latin typeface="Menlo" panose="020B0609030804020204" pitchFamily="49" charset="0"/>
              </a:rPr>
              <a:t> repo and download the repo (Code -&gt; Download ZIP):</a:t>
            </a:r>
          </a:p>
          <a:p>
            <a:r>
              <a:rPr lang="en-AU" sz="1100" dirty="0">
                <a:effectLst/>
                <a:latin typeface="Menlo" panose="020B0609030804020204" pitchFamily="49" charset="0"/>
              </a:rPr>
              <a:t>https://</a:t>
            </a:r>
            <a:r>
              <a:rPr lang="en-AU" sz="1100" dirty="0" err="1">
                <a:effectLst/>
                <a:latin typeface="Menlo" panose="020B0609030804020204" pitchFamily="49" charset="0"/>
              </a:rPr>
              <a:t>github.com</a:t>
            </a:r>
            <a:r>
              <a:rPr lang="en-AU" sz="1100" dirty="0">
                <a:effectLst/>
                <a:latin typeface="Menlo" panose="020B0609030804020204" pitchFamily="49" charset="0"/>
              </a:rPr>
              <a:t>/</a:t>
            </a:r>
            <a:r>
              <a:rPr lang="en-AU" sz="1100" dirty="0" err="1">
                <a:effectLst/>
                <a:latin typeface="Menlo" panose="020B0609030804020204" pitchFamily="49" charset="0"/>
              </a:rPr>
              <a:t>HelloThereMatey</a:t>
            </a:r>
            <a:r>
              <a:rPr lang="en-AU" sz="1100" dirty="0">
                <a:effectLst/>
                <a:latin typeface="Menlo" panose="020B0609030804020204" pitchFamily="49" charset="0"/>
              </a:rPr>
              <a:t>/</a:t>
            </a:r>
            <a:r>
              <a:rPr lang="en-AU" sz="1100" dirty="0" err="1">
                <a:effectLst/>
                <a:latin typeface="Menlo" panose="020B0609030804020204" pitchFamily="49" charset="0"/>
              </a:rPr>
              <a:t>Plebs_Macro</a:t>
            </a:r>
            <a:r>
              <a:rPr lang="en-AU" sz="1100" dirty="0">
                <a:effectLst/>
                <a:latin typeface="Menlo" panose="020B0609030804020204" pitchFamily="49" charset="0"/>
              </a:rPr>
              <a:t> </a:t>
            </a:r>
            <a:endParaRPr lang="en-AU" sz="1100" b="0" dirty="0">
              <a:effectLst/>
              <a:latin typeface="Menlo" panose="020B0609030804020204" pitchFamily="49" charset="0"/>
            </a:endParaRPr>
          </a:p>
        </p:txBody>
      </p:sp>
      <p:sp>
        <p:nvSpPr>
          <p:cNvPr id="10" name="TextBox 9">
            <a:extLst>
              <a:ext uri="{FF2B5EF4-FFF2-40B4-BE49-F238E27FC236}">
                <a16:creationId xmlns:a16="http://schemas.microsoft.com/office/drawing/2014/main" id="{238ABB65-68BC-7F75-3B58-C9DE9A80CA0D}"/>
              </a:ext>
            </a:extLst>
          </p:cNvPr>
          <p:cNvSpPr txBox="1"/>
          <p:nvPr/>
        </p:nvSpPr>
        <p:spPr>
          <a:xfrm>
            <a:off x="52540" y="7595659"/>
            <a:ext cx="6680198" cy="600164"/>
          </a:xfrm>
          <a:prstGeom prst="rect">
            <a:avLst/>
          </a:prstGeom>
          <a:noFill/>
        </p:spPr>
        <p:txBody>
          <a:bodyPr wrap="square" rtlCol="0">
            <a:spAutoFit/>
          </a:bodyPr>
          <a:lstStyle/>
          <a:p>
            <a:r>
              <a:rPr lang="en-AU" sz="1100" dirty="0">
                <a:effectLst/>
                <a:latin typeface="Menlo" panose="020B0609030804020204" pitchFamily="49" charset="0"/>
              </a:rPr>
              <a:t>8/ Unzip &amp; place </a:t>
            </a:r>
            <a:r>
              <a:rPr lang="en-AU" sz="1100" dirty="0" err="1">
                <a:effectLst/>
                <a:latin typeface="Menlo" panose="020B0609030804020204" pitchFamily="49" charset="0"/>
              </a:rPr>
              <a:t>NetLiquidity</a:t>
            </a:r>
            <a:r>
              <a:rPr lang="en-AU" sz="1100" dirty="0">
                <a:effectLst/>
                <a:latin typeface="Menlo" panose="020B0609030804020204" pitchFamily="49" charset="0"/>
              </a:rPr>
              <a:t> project folder where you wish. </a:t>
            </a:r>
            <a:r>
              <a:rPr lang="en-AU" sz="1100" dirty="0">
                <a:latin typeface="Menlo" panose="020B0609030804020204" pitchFamily="49" charset="0"/>
              </a:rPr>
              <a:t>O</a:t>
            </a:r>
            <a:r>
              <a:rPr lang="en-AU" sz="1100" dirty="0">
                <a:effectLst/>
                <a:latin typeface="Menlo" panose="020B0609030804020204" pitchFamily="49" charset="0"/>
              </a:rPr>
              <a:t>pen terminal, Enter: python –-version to check if python installed. Also check for pip. On mac use </a:t>
            </a:r>
            <a:r>
              <a:rPr lang="en-AU" sz="1100" dirty="0">
                <a:latin typeface="Menlo" panose="020B0609030804020204" pitchFamily="49" charset="0"/>
              </a:rPr>
              <a:t>python3/pip3.</a:t>
            </a:r>
            <a:endParaRPr lang="en-AU" sz="1100" b="0" dirty="0">
              <a:effectLst/>
              <a:latin typeface="Menlo" panose="020B0609030804020204" pitchFamily="49" charset="0"/>
            </a:endParaRPr>
          </a:p>
        </p:txBody>
      </p:sp>
      <p:pic>
        <p:nvPicPr>
          <p:cNvPr id="5" name="Picture 4">
            <a:extLst>
              <a:ext uri="{FF2B5EF4-FFF2-40B4-BE49-F238E27FC236}">
                <a16:creationId xmlns:a16="http://schemas.microsoft.com/office/drawing/2014/main" id="{022D586D-D83A-D943-5E91-B7EDC5502C67}"/>
              </a:ext>
            </a:extLst>
          </p:cNvPr>
          <p:cNvPicPr>
            <a:picLocks noChangeAspect="1"/>
          </p:cNvPicPr>
          <p:nvPr/>
        </p:nvPicPr>
        <p:blipFill>
          <a:blip r:embed="rId2"/>
          <a:stretch>
            <a:fillRect/>
          </a:stretch>
        </p:blipFill>
        <p:spPr>
          <a:xfrm>
            <a:off x="70721" y="8377081"/>
            <a:ext cx="6578600" cy="1346200"/>
          </a:xfrm>
          <a:prstGeom prst="rect">
            <a:avLst/>
          </a:prstGeom>
        </p:spPr>
      </p:pic>
      <p:grpSp>
        <p:nvGrpSpPr>
          <p:cNvPr id="11" name="Group 10">
            <a:extLst>
              <a:ext uri="{FF2B5EF4-FFF2-40B4-BE49-F238E27FC236}">
                <a16:creationId xmlns:a16="http://schemas.microsoft.com/office/drawing/2014/main" id="{9D91A9D0-13AF-564F-BD5E-138380849BAC}"/>
              </a:ext>
            </a:extLst>
          </p:cNvPr>
          <p:cNvGrpSpPr/>
          <p:nvPr/>
        </p:nvGrpSpPr>
        <p:grpSpPr>
          <a:xfrm>
            <a:off x="313065" y="4656334"/>
            <a:ext cx="6093912" cy="2758067"/>
            <a:chOff x="363864" y="4460966"/>
            <a:chExt cx="6093912" cy="2758067"/>
          </a:xfrm>
        </p:grpSpPr>
        <p:pic>
          <p:nvPicPr>
            <p:cNvPr id="3" name="Picture 2">
              <a:extLst>
                <a:ext uri="{FF2B5EF4-FFF2-40B4-BE49-F238E27FC236}">
                  <a16:creationId xmlns:a16="http://schemas.microsoft.com/office/drawing/2014/main" id="{D340250B-7800-F839-B49C-028DD9F95206}"/>
                </a:ext>
              </a:extLst>
            </p:cNvPr>
            <p:cNvPicPr>
              <a:picLocks noChangeAspect="1"/>
            </p:cNvPicPr>
            <p:nvPr/>
          </p:nvPicPr>
          <p:blipFill>
            <a:blip r:embed="rId3"/>
            <a:stretch>
              <a:fillRect/>
            </a:stretch>
          </p:blipFill>
          <p:spPr>
            <a:xfrm>
              <a:off x="363864" y="4460966"/>
              <a:ext cx="6093912" cy="2758067"/>
            </a:xfrm>
            <a:prstGeom prst="rect">
              <a:avLst/>
            </a:prstGeom>
          </p:spPr>
        </p:pic>
        <p:sp>
          <p:nvSpPr>
            <p:cNvPr id="4" name="Oval 3">
              <a:extLst>
                <a:ext uri="{FF2B5EF4-FFF2-40B4-BE49-F238E27FC236}">
                  <a16:creationId xmlns:a16="http://schemas.microsoft.com/office/drawing/2014/main" id="{1A7F30BE-D9D0-B1FC-14B9-BB4269FA6EA2}"/>
                </a:ext>
              </a:extLst>
            </p:cNvPr>
            <p:cNvSpPr/>
            <p:nvPr/>
          </p:nvSpPr>
          <p:spPr>
            <a:xfrm>
              <a:off x="5693688" y="5054638"/>
              <a:ext cx="764088" cy="3319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8237D66-ADCC-2BEC-B2B7-97C7F94C2A1B}"/>
              </a:ext>
            </a:extLst>
          </p:cNvPr>
          <p:cNvSpPr txBox="1"/>
          <p:nvPr/>
        </p:nvSpPr>
        <p:spPr>
          <a:xfrm>
            <a:off x="32534" y="19482"/>
            <a:ext cx="6825466" cy="600164"/>
          </a:xfrm>
          <a:prstGeom prst="rect">
            <a:avLst/>
          </a:prstGeom>
          <a:noFill/>
        </p:spPr>
        <p:txBody>
          <a:bodyPr wrap="square" rtlCol="0">
            <a:spAutoFit/>
          </a:bodyPr>
          <a:lstStyle/>
          <a:p>
            <a:r>
              <a:rPr lang="en-AU" sz="1100" dirty="0">
                <a:latin typeface="Menlo" panose="020B0609030804020204" pitchFamily="49" charset="0"/>
              </a:rPr>
              <a:t>8</a:t>
            </a:r>
            <a:r>
              <a:rPr lang="en-AU" sz="1100" dirty="0">
                <a:effectLst/>
                <a:latin typeface="Menlo" panose="020B0609030804020204" pitchFamily="49" charset="0"/>
              </a:rPr>
              <a:t>/ You can choose up to 5 assets for comparison. Correlation is calculated for the first asset (BTC here below). Prices sourced from yahoo, google finance, trading view, coin gecko and others, covers the majority of tickers. </a:t>
            </a:r>
            <a:endParaRPr lang="en-US" sz="1100" dirty="0"/>
          </a:p>
        </p:txBody>
      </p:sp>
      <p:pic>
        <p:nvPicPr>
          <p:cNvPr id="13" name="Picture 12">
            <a:extLst>
              <a:ext uri="{FF2B5EF4-FFF2-40B4-BE49-F238E27FC236}">
                <a16:creationId xmlns:a16="http://schemas.microsoft.com/office/drawing/2014/main" id="{EAEB1EBB-B1AE-2D4D-00D7-5FF3D749E6EA}"/>
              </a:ext>
            </a:extLst>
          </p:cNvPr>
          <p:cNvPicPr>
            <a:picLocks noChangeAspect="1"/>
          </p:cNvPicPr>
          <p:nvPr/>
        </p:nvPicPr>
        <p:blipFill>
          <a:blip r:embed="rId4"/>
          <a:stretch>
            <a:fillRect/>
          </a:stretch>
        </p:blipFill>
        <p:spPr>
          <a:xfrm>
            <a:off x="254344" y="619646"/>
            <a:ext cx="6276591" cy="3239531"/>
          </a:xfrm>
          <a:prstGeom prst="rect">
            <a:avLst/>
          </a:prstGeom>
        </p:spPr>
      </p:pic>
    </p:spTree>
    <p:extLst>
      <p:ext uri="{BB962C8B-B14F-4D97-AF65-F5344CB8AC3E}">
        <p14:creationId xmlns:p14="http://schemas.microsoft.com/office/powerpoint/2010/main" val="155024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B9EBB-348E-E6D4-81A2-559E19E48606}"/>
              </a:ext>
            </a:extLst>
          </p:cNvPr>
          <p:cNvSpPr txBox="1"/>
          <p:nvPr/>
        </p:nvSpPr>
        <p:spPr>
          <a:xfrm>
            <a:off x="88901" y="218157"/>
            <a:ext cx="6680198" cy="600164"/>
          </a:xfrm>
          <a:prstGeom prst="rect">
            <a:avLst/>
          </a:prstGeom>
          <a:noFill/>
        </p:spPr>
        <p:txBody>
          <a:bodyPr wrap="square" rtlCol="0">
            <a:spAutoFit/>
          </a:bodyPr>
          <a:lstStyle/>
          <a:p>
            <a:r>
              <a:rPr lang="en-AU" sz="1100" dirty="0">
                <a:latin typeface="Menlo" panose="020B0609030804020204" pitchFamily="49" charset="0"/>
              </a:rPr>
              <a:t>9</a:t>
            </a:r>
            <a:r>
              <a:rPr lang="en-AU" sz="1100" dirty="0">
                <a:effectLst/>
                <a:latin typeface="Menlo" panose="020B0609030804020204" pitchFamily="49" charset="0"/>
              </a:rPr>
              <a:t>/ If you’ve no python/</a:t>
            </a:r>
            <a:r>
              <a:rPr lang="en-AU" sz="1100" dirty="0">
                <a:latin typeface="Menlo" panose="020B0609030804020204" pitchFamily="49" charset="0"/>
              </a:rPr>
              <a:t>pip</a:t>
            </a:r>
            <a:r>
              <a:rPr lang="en-AU" sz="1100" dirty="0">
                <a:effectLst/>
                <a:latin typeface="Menlo" panose="020B0609030804020204" pitchFamily="49" charset="0"/>
              </a:rPr>
              <a:t> installed you’ll see ‘command not found’. </a:t>
            </a:r>
            <a:r>
              <a:rPr lang="en-AU" sz="1100" dirty="0">
                <a:latin typeface="Menlo" panose="020B0609030804020204" pitchFamily="49" charset="0"/>
              </a:rPr>
              <a:t>On windows, search ‘python’ on windows app store and install latest version free. Mac/</a:t>
            </a:r>
            <a:r>
              <a:rPr lang="en-AU" sz="1100" dirty="0" err="1">
                <a:latin typeface="Menlo" panose="020B0609030804020204" pitchFamily="49" charset="0"/>
              </a:rPr>
              <a:t>linux</a:t>
            </a:r>
            <a:r>
              <a:rPr lang="en-AU" sz="1100" dirty="0">
                <a:latin typeface="Menlo" panose="020B0609030804020204" pitchFamily="49" charset="0"/>
              </a:rPr>
              <a:t> see: </a:t>
            </a:r>
            <a:r>
              <a:rPr lang="en-AU" sz="1100" dirty="0" err="1">
                <a:latin typeface="Menlo" panose="020B0609030804020204" pitchFamily="49" charset="0"/>
              </a:rPr>
              <a:t>docs.python-guide.org</a:t>
            </a:r>
            <a:r>
              <a:rPr lang="en-AU" sz="1100" dirty="0">
                <a:latin typeface="Menlo" panose="020B0609030804020204" pitchFamily="49" charset="0"/>
              </a:rPr>
              <a:t>/starting/installation/</a:t>
            </a:r>
            <a:endParaRPr lang="en-AU" sz="1100" b="0" dirty="0">
              <a:effectLst/>
              <a:latin typeface="Menlo" panose="020B0609030804020204" pitchFamily="49" charset="0"/>
            </a:endParaRPr>
          </a:p>
        </p:txBody>
      </p:sp>
      <p:sp>
        <p:nvSpPr>
          <p:cNvPr id="5" name="TextBox 4">
            <a:extLst>
              <a:ext uri="{FF2B5EF4-FFF2-40B4-BE49-F238E27FC236}">
                <a16:creationId xmlns:a16="http://schemas.microsoft.com/office/drawing/2014/main" id="{69618236-67D3-DF55-0B4F-879239D15F8E}"/>
              </a:ext>
            </a:extLst>
          </p:cNvPr>
          <p:cNvSpPr txBox="1"/>
          <p:nvPr/>
        </p:nvSpPr>
        <p:spPr>
          <a:xfrm>
            <a:off x="88901" y="1147452"/>
            <a:ext cx="6680198" cy="600164"/>
          </a:xfrm>
          <a:prstGeom prst="rect">
            <a:avLst/>
          </a:prstGeom>
          <a:noFill/>
        </p:spPr>
        <p:txBody>
          <a:bodyPr wrap="square" rtlCol="0">
            <a:spAutoFit/>
          </a:bodyPr>
          <a:lstStyle/>
          <a:p>
            <a:r>
              <a:rPr lang="en-AU" sz="1100" dirty="0">
                <a:effectLst/>
                <a:latin typeface="Menlo" panose="020B0609030804020204" pitchFamily="49" charset="0"/>
              </a:rPr>
              <a:t>10/ Now you have python &amp; pip, you’ll need the required modules used by script. </a:t>
            </a:r>
            <a:r>
              <a:rPr lang="en-AU" sz="1100" dirty="0">
                <a:latin typeface="Menlo" panose="020B0609030804020204" pitchFamily="49" charset="0"/>
              </a:rPr>
              <a:t>Type ‘cd’ and drag &amp; drop the ‘</a:t>
            </a:r>
            <a:r>
              <a:rPr lang="en-AU" sz="1100" dirty="0" err="1">
                <a:latin typeface="Menlo" panose="020B0609030804020204" pitchFamily="49" charset="0"/>
              </a:rPr>
              <a:t>NetLiquidity</a:t>
            </a:r>
            <a:r>
              <a:rPr lang="en-AU" sz="1100" dirty="0">
                <a:latin typeface="Menlo" panose="020B0609030804020204" pitchFamily="49" charset="0"/>
              </a:rPr>
              <a:t>’ folder onto the terminal + hit enter. That will set it as the working directory.  </a:t>
            </a:r>
            <a:endParaRPr lang="en-AU" sz="1100" b="0" dirty="0">
              <a:effectLst/>
              <a:latin typeface="Menlo" panose="020B0609030804020204" pitchFamily="49" charset="0"/>
            </a:endParaRPr>
          </a:p>
        </p:txBody>
      </p:sp>
      <p:pic>
        <p:nvPicPr>
          <p:cNvPr id="7" name="Picture 6">
            <a:extLst>
              <a:ext uri="{FF2B5EF4-FFF2-40B4-BE49-F238E27FC236}">
                <a16:creationId xmlns:a16="http://schemas.microsoft.com/office/drawing/2014/main" id="{F907AD15-A9E5-7D58-CCE3-1946F8670AF0}"/>
              </a:ext>
            </a:extLst>
          </p:cNvPr>
          <p:cNvPicPr>
            <a:picLocks noChangeAspect="1"/>
          </p:cNvPicPr>
          <p:nvPr/>
        </p:nvPicPr>
        <p:blipFill>
          <a:blip r:embed="rId2"/>
          <a:stretch>
            <a:fillRect/>
          </a:stretch>
        </p:blipFill>
        <p:spPr>
          <a:xfrm>
            <a:off x="315764" y="3835606"/>
            <a:ext cx="6226472" cy="1769270"/>
          </a:xfrm>
          <a:prstGeom prst="rect">
            <a:avLst/>
          </a:prstGeom>
        </p:spPr>
      </p:pic>
      <p:pic>
        <p:nvPicPr>
          <p:cNvPr id="9" name="Picture 8">
            <a:extLst>
              <a:ext uri="{FF2B5EF4-FFF2-40B4-BE49-F238E27FC236}">
                <a16:creationId xmlns:a16="http://schemas.microsoft.com/office/drawing/2014/main" id="{80D86149-C4AB-D957-0029-C3ECDF8BDBF2}"/>
              </a:ext>
            </a:extLst>
          </p:cNvPr>
          <p:cNvPicPr>
            <a:picLocks noChangeAspect="1"/>
          </p:cNvPicPr>
          <p:nvPr/>
        </p:nvPicPr>
        <p:blipFill>
          <a:blip r:embed="rId3"/>
          <a:stretch>
            <a:fillRect/>
          </a:stretch>
        </p:blipFill>
        <p:spPr>
          <a:xfrm>
            <a:off x="388034" y="2072781"/>
            <a:ext cx="6292164" cy="568715"/>
          </a:xfrm>
          <a:prstGeom prst="rect">
            <a:avLst/>
          </a:prstGeom>
        </p:spPr>
      </p:pic>
      <p:sp>
        <p:nvSpPr>
          <p:cNvPr id="10" name="TextBox 9">
            <a:extLst>
              <a:ext uri="{FF2B5EF4-FFF2-40B4-BE49-F238E27FC236}">
                <a16:creationId xmlns:a16="http://schemas.microsoft.com/office/drawing/2014/main" id="{29A847D3-1696-25BF-2A70-856493BA1805}"/>
              </a:ext>
            </a:extLst>
          </p:cNvPr>
          <p:cNvSpPr txBox="1"/>
          <p:nvPr/>
        </p:nvSpPr>
        <p:spPr>
          <a:xfrm>
            <a:off x="50802" y="3092207"/>
            <a:ext cx="6680198" cy="600164"/>
          </a:xfrm>
          <a:prstGeom prst="rect">
            <a:avLst/>
          </a:prstGeom>
          <a:noFill/>
        </p:spPr>
        <p:txBody>
          <a:bodyPr wrap="square" rtlCol="0">
            <a:spAutoFit/>
          </a:bodyPr>
          <a:lstStyle/>
          <a:p>
            <a:r>
              <a:rPr lang="en-AU" sz="1100" dirty="0">
                <a:effectLst/>
                <a:latin typeface="Menlo" panose="020B0609030804020204" pitchFamily="49" charset="0"/>
              </a:rPr>
              <a:t>11/ Use pip to install the required python modules: pip install –r </a:t>
            </a:r>
            <a:r>
              <a:rPr lang="en-AU" sz="1100" dirty="0" err="1">
                <a:effectLst/>
                <a:latin typeface="Menlo" panose="020B0609030804020204" pitchFamily="49" charset="0"/>
              </a:rPr>
              <a:t>requirements.txt</a:t>
            </a:r>
            <a:r>
              <a:rPr lang="en-AU" sz="1100" dirty="0">
                <a:latin typeface="Menlo" panose="020B0609030804020204" pitchFamily="49" charset="0"/>
              </a:rPr>
              <a:t> (pip3 on mac). These are collections of python scripts like mine yet are better written and are well-vetted by community.</a:t>
            </a:r>
            <a:endParaRPr lang="en-AU" sz="1100" b="0" dirty="0">
              <a:effectLst/>
              <a:latin typeface="Menlo" panose="020B0609030804020204" pitchFamily="49" charset="0"/>
            </a:endParaRPr>
          </a:p>
        </p:txBody>
      </p:sp>
      <p:sp>
        <p:nvSpPr>
          <p:cNvPr id="11" name="TextBox 10">
            <a:extLst>
              <a:ext uri="{FF2B5EF4-FFF2-40B4-BE49-F238E27FC236}">
                <a16:creationId xmlns:a16="http://schemas.microsoft.com/office/drawing/2014/main" id="{D74ECD7F-3D69-7136-BCB2-CFD0E02FF045}"/>
              </a:ext>
            </a:extLst>
          </p:cNvPr>
          <p:cNvSpPr txBox="1"/>
          <p:nvPr/>
        </p:nvSpPr>
        <p:spPr>
          <a:xfrm>
            <a:off x="0" y="5962097"/>
            <a:ext cx="6680198" cy="769441"/>
          </a:xfrm>
          <a:prstGeom prst="rect">
            <a:avLst/>
          </a:prstGeom>
          <a:noFill/>
        </p:spPr>
        <p:txBody>
          <a:bodyPr wrap="square" rtlCol="0">
            <a:spAutoFit/>
          </a:bodyPr>
          <a:lstStyle/>
          <a:p>
            <a:r>
              <a:rPr lang="en-AU" sz="1100" dirty="0">
                <a:effectLst/>
                <a:latin typeface="Menlo" panose="020B0609030804020204" pitchFamily="49" charset="0"/>
              </a:rPr>
              <a:t>12/ Now you’re ready to use the script. Open </a:t>
            </a:r>
            <a:r>
              <a:rPr lang="en-AU" sz="1100" dirty="0" err="1">
                <a:effectLst/>
                <a:latin typeface="Menlo" panose="020B0609030804020204" pitchFamily="49" charset="0"/>
              </a:rPr>
              <a:t>NetLiquidity_InputParams.xlsx</a:t>
            </a:r>
            <a:r>
              <a:rPr lang="en-AU" sz="1100" dirty="0">
                <a:effectLst/>
                <a:latin typeface="Menlo" panose="020B0609030804020204" pitchFamily="49" charset="0"/>
              </a:rPr>
              <a:t>. All parameters are set using this file. Simply enter ticker names, start date etc in the cells indicated in “Parameters’ sheet, save file. </a:t>
            </a:r>
            <a:r>
              <a:rPr lang="en-AU" sz="1100" dirty="0">
                <a:latin typeface="Menlo" panose="020B0609030804020204" pitchFamily="49" charset="0"/>
              </a:rPr>
              <a:t>Helpful info found in other sheet. </a:t>
            </a:r>
            <a:endParaRPr lang="en-AU" sz="1100" b="0" dirty="0">
              <a:effectLst/>
              <a:latin typeface="Menlo" panose="020B0609030804020204" pitchFamily="49" charset="0"/>
            </a:endParaRPr>
          </a:p>
        </p:txBody>
      </p:sp>
      <p:sp>
        <p:nvSpPr>
          <p:cNvPr id="8" name="TextBox 7">
            <a:extLst>
              <a:ext uri="{FF2B5EF4-FFF2-40B4-BE49-F238E27FC236}">
                <a16:creationId xmlns:a16="http://schemas.microsoft.com/office/drawing/2014/main" id="{021372A9-B8C3-6001-2598-3CE1A5D01CB7}"/>
              </a:ext>
            </a:extLst>
          </p:cNvPr>
          <p:cNvSpPr txBox="1"/>
          <p:nvPr/>
        </p:nvSpPr>
        <p:spPr>
          <a:xfrm>
            <a:off x="50802" y="8951235"/>
            <a:ext cx="6680198" cy="769441"/>
          </a:xfrm>
          <a:prstGeom prst="rect">
            <a:avLst/>
          </a:prstGeom>
          <a:noFill/>
        </p:spPr>
        <p:txBody>
          <a:bodyPr wrap="square" rtlCol="0">
            <a:spAutoFit/>
          </a:bodyPr>
          <a:lstStyle/>
          <a:p>
            <a:r>
              <a:rPr lang="en-AU" sz="1100" dirty="0">
                <a:effectLst/>
                <a:latin typeface="Menlo" panose="020B0609030804020204" pitchFamily="49" charset="0"/>
              </a:rPr>
              <a:t>13/ .</a:t>
            </a:r>
            <a:r>
              <a:rPr lang="en-AU" sz="1100" dirty="0">
                <a:latin typeface="Menlo" panose="020B0609030804020204" pitchFamily="49" charset="0"/>
              </a:rPr>
              <a:t>csv</a:t>
            </a:r>
            <a:r>
              <a:rPr lang="en-AU" sz="1100" dirty="0">
                <a:effectLst/>
                <a:latin typeface="Menlo" panose="020B0609030804020204" pitchFamily="49" charset="0"/>
              </a:rPr>
              <a:t> or .</a:t>
            </a:r>
            <a:r>
              <a:rPr lang="en-AU" sz="1100" dirty="0" err="1">
                <a:effectLst/>
                <a:latin typeface="Menlo" panose="020B0609030804020204" pitchFamily="49" charset="0"/>
              </a:rPr>
              <a:t>ods</a:t>
            </a:r>
            <a:r>
              <a:rPr lang="en-AU" sz="1100" dirty="0">
                <a:effectLst/>
                <a:latin typeface="Menlo" panose="020B0609030804020204" pitchFamily="49" charset="0"/>
              </a:rPr>
              <a:t> etc. could be used as free alternatives to excel, let me know if you want support for that. You can choose up to 5 assets to plot atop NLQ &amp; 5 extra series to pull from FRED. </a:t>
            </a:r>
            <a:endParaRPr lang="en-US" sz="1100" dirty="0"/>
          </a:p>
          <a:p>
            <a:endParaRPr lang="en-AU" sz="1100" b="0" dirty="0">
              <a:effectLst/>
              <a:latin typeface="Menlo" panose="020B0609030804020204" pitchFamily="49" charset="0"/>
            </a:endParaRPr>
          </a:p>
        </p:txBody>
      </p:sp>
      <p:pic>
        <p:nvPicPr>
          <p:cNvPr id="13" name="Picture 12">
            <a:extLst>
              <a:ext uri="{FF2B5EF4-FFF2-40B4-BE49-F238E27FC236}">
                <a16:creationId xmlns:a16="http://schemas.microsoft.com/office/drawing/2014/main" id="{72DB1394-028B-0CA1-6EFF-2CFDC249E13B}"/>
              </a:ext>
            </a:extLst>
          </p:cNvPr>
          <p:cNvPicPr>
            <a:picLocks noChangeAspect="1"/>
          </p:cNvPicPr>
          <p:nvPr/>
        </p:nvPicPr>
        <p:blipFill>
          <a:blip r:embed="rId4"/>
          <a:stretch>
            <a:fillRect/>
          </a:stretch>
        </p:blipFill>
        <p:spPr>
          <a:xfrm>
            <a:off x="194063" y="7000327"/>
            <a:ext cx="6348173" cy="1421570"/>
          </a:xfrm>
          <a:prstGeom prst="rect">
            <a:avLst/>
          </a:prstGeom>
        </p:spPr>
      </p:pic>
    </p:spTree>
    <p:extLst>
      <p:ext uri="{BB962C8B-B14F-4D97-AF65-F5344CB8AC3E}">
        <p14:creationId xmlns:p14="http://schemas.microsoft.com/office/powerpoint/2010/main" val="177683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A2B60-5B2C-90AE-3519-3B2BB6C01387}"/>
              </a:ext>
            </a:extLst>
          </p:cNvPr>
          <p:cNvSpPr txBox="1"/>
          <p:nvPr/>
        </p:nvSpPr>
        <p:spPr>
          <a:xfrm>
            <a:off x="88900" y="57493"/>
            <a:ext cx="6769099" cy="430887"/>
          </a:xfrm>
          <a:prstGeom prst="rect">
            <a:avLst/>
          </a:prstGeom>
          <a:noFill/>
        </p:spPr>
        <p:txBody>
          <a:bodyPr wrap="square" rtlCol="0">
            <a:spAutoFit/>
          </a:bodyPr>
          <a:lstStyle/>
          <a:p>
            <a:r>
              <a:rPr lang="en-AU" sz="1100" dirty="0">
                <a:effectLst/>
                <a:latin typeface="Menlo" panose="020B0609030804020204" pitchFamily="49" charset="0"/>
              </a:rPr>
              <a:t>14/ Now run the script. </a:t>
            </a:r>
            <a:r>
              <a:rPr lang="en-AU" sz="1100" dirty="0">
                <a:latin typeface="Menlo" panose="020B0609030804020204" pitchFamily="49" charset="0"/>
              </a:rPr>
              <a:t>Enter python </a:t>
            </a:r>
            <a:r>
              <a:rPr lang="en-AU" sz="1100" dirty="0" err="1">
                <a:latin typeface="Menlo" panose="020B0609030804020204" pitchFamily="49" charset="0"/>
              </a:rPr>
              <a:t>ShowNetLiq.py</a:t>
            </a:r>
            <a:r>
              <a:rPr lang="en-AU" sz="1100" dirty="0">
                <a:latin typeface="Menlo" panose="020B0609030804020204" pitchFamily="49" charset="0"/>
              </a:rPr>
              <a:t>, to run the script  (python3-mac). Here’s a video of the process below. Internet access necessary.  </a:t>
            </a:r>
            <a:endParaRPr lang="en-AU" sz="1100" b="0" dirty="0">
              <a:effectLst/>
              <a:latin typeface="Menlo" panose="020B0609030804020204" pitchFamily="49" charset="0"/>
            </a:endParaRPr>
          </a:p>
        </p:txBody>
      </p:sp>
      <p:pic>
        <p:nvPicPr>
          <p:cNvPr id="6" name="NLQ_Script">
            <a:hlinkClick r:id="" action="ppaction://media"/>
            <a:extLst>
              <a:ext uri="{FF2B5EF4-FFF2-40B4-BE49-F238E27FC236}">
                <a16:creationId xmlns:a16="http://schemas.microsoft.com/office/drawing/2014/main" id="{8B231523-951E-DB4C-0A84-7729188598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05" y="502437"/>
            <a:ext cx="6276814" cy="3918649"/>
          </a:xfrm>
          <a:prstGeom prst="rect">
            <a:avLst/>
          </a:prstGeom>
        </p:spPr>
      </p:pic>
      <p:sp>
        <p:nvSpPr>
          <p:cNvPr id="2" name="TextBox 1">
            <a:extLst>
              <a:ext uri="{FF2B5EF4-FFF2-40B4-BE49-F238E27FC236}">
                <a16:creationId xmlns:a16="http://schemas.microsoft.com/office/drawing/2014/main" id="{AF3EAD55-2297-EA6E-944C-0F2591574500}"/>
              </a:ext>
            </a:extLst>
          </p:cNvPr>
          <p:cNvSpPr txBox="1"/>
          <p:nvPr/>
        </p:nvSpPr>
        <p:spPr>
          <a:xfrm>
            <a:off x="2235" y="4541572"/>
            <a:ext cx="6680198" cy="600164"/>
          </a:xfrm>
          <a:prstGeom prst="rect">
            <a:avLst/>
          </a:prstGeom>
          <a:noFill/>
        </p:spPr>
        <p:txBody>
          <a:bodyPr wrap="square" rtlCol="0">
            <a:spAutoFit/>
          </a:bodyPr>
          <a:lstStyle/>
          <a:p>
            <a:r>
              <a:rPr lang="en-AU" sz="1100" dirty="0">
                <a:effectLst/>
                <a:latin typeface="Menlo" panose="020B0609030804020204" pitchFamily="49" charset="0"/>
              </a:rPr>
              <a:t>15/ Let’s compare the data with other sources for verification. TV comparison on tweet 7. Below at top is @42Macro chart from </a:t>
            </a:r>
            <a:r>
              <a:rPr lang="en-AU" sz="1100" dirty="0">
                <a:latin typeface="Menlo" panose="020B0609030804020204" pitchFamily="49" charset="0"/>
              </a:rPr>
              <a:t>Jan 3 and my chart at bottom. The NLQ series (blue) are almost identical.</a:t>
            </a:r>
            <a:r>
              <a:rPr lang="en-AU" sz="1100" dirty="0">
                <a:effectLst/>
                <a:latin typeface="Menlo" panose="020B0609030804020204" pitchFamily="49" charset="0"/>
              </a:rPr>
              <a:t>  </a:t>
            </a:r>
            <a:endParaRPr lang="en-AU" sz="1100" b="0" dirty="0">
              <a:effectLst/>
              <a:latin typeface="Menlo" panose="020B0609030804020204" pitchFamily="49" charset="0"/>
            </a:endParaRPr>
          </a:p>
        </p:txBody>
      </p:sp>
      <p:grpSp>
        <p:nvGrpSpPr>
          <p:cNvPr id="12" name="Group 11">
            <a:extLst>
              <a:ext uri="{FF2B5EF4-FFF2-40B4-BE49-F238E27FC236}">
                <a16:creationId xmlns:a16="http://schemas.microsoft.com/office/drawing/2014/main" id="{172B3C04-43D9-F784-777A-6DB26F5821EF}"/>
              </a:ext>
            </a:extLst>
          </p:cNvPr>
          <p:cNvGrpSpPr/>
          <p:nvPr/>
        </p:nvGrpSpPr>
        <p:grpSpPr>
          <a:xfrm>
            <a:off x="194305" y="5185279"/>
            <a:ext cx="6537805" cy="4720721"/>
            <a:chOff x="2013333" y="166255"/>
            <a:chExt cx="9166798" cy="6619025"/>
          </a:xfrm>
        </p:grpSpPr>
        <p:grpSp>
          <p:nvGrpSpPr>
            <p:cNvPr id="13" name="Group 12">
              <a:extLst>
                <a:ext uri="{FF2B5EF4-FFF2-40B4-BE49-F238E27FC236}">
                  <a16:creationId xmlns:a16="http://schemas.microsoft.com/office/drawing/2014/main" id="{8B216DFF-7D52-C8E5-DA3F-5FD478AE55F0}"/>
                </a:ext>
              </a:extLst>
            </p:cNvPr>
            <p:cNvGrpSpPr/>
            <p:nvPr/>
          </p:nvGrpSpPr>
          <p:grpSpPr>
            <a:xfrm>
              <a:off x="2368141" y="166255"/>
              <a:ext cx="8811990" cy="3310523"/>
              <a:chOff x="1870754" y="69975"/>
              <a:chExt cx="8463139" cy="2936751"/>
            </a:xfrm>
          </p:grpSpPr>
          <p:grpSp>
            <p:nvGrpSpPr>
              <p:cNvPr id="16" name="Group 15">
                <a:extLst>
                  <a:ext uri="{FF2B5EF4-FFF2-40B4-BE49-F238E27FC236}">
                    <a16:creationId xmlns:a16="http://schemas.microsoft.com/office/drawing/2014/main" id="{579D5898-4602-7944-D4AE-AC93F7DD2174}"/>
                  </a:ext>
                </a:extLst>
              </p:cNvPr>
              <p:cNvGrpSpPr/>
              <p:nvPr/>
            </p:nvGrpSpPr>
            <p:grpSpPr>
              <a:xfrm>
                <a:off x="1870754" y="69975"/>
                <a:ext cx="8463139" cy="2936751"/>
                <a:chOff x="2209800" y="566683"/>
                <a:chExt cx="7772400" cy="2697061"/>
              </a:xfrm>
            </p:grpSpPr>
            <p:grpSp>
              <p:nvGrpSpPr>
                <p:cNvPr id="18" name="Group 17">
                  <a:extLst>
                    <a:ext uri="{FF2B5EF4-FFF2-40B4-BE49-F238E27FC236}">
                      <a16:creationId xmlns:a16="http://schemas.microsoft.com/office/drawing/2014/main" id="{35B68D23-FF12-8697-3759-87E2463372D6}"/>
                    </a:ext>
                  </a:extLst>
                </p:cNvPr>
                <p:cNvGrpSpPr/>
                <p:nvPr/>
              </p:nvGrpSpPr>
              <p:grpSpPr>
                <a:xfrm>
                  <a:off x="2209800" y="566683"/>
                  <a:ext cx="7772400" cy="2697061"/>
                  <a:chOff x="2209800" y="673819"/>
                  <a:chExt cx="7772400" cy="2697061"/>
                </a:xfrm>
              </p:grpSpPr>
              <p:pic>
                <p:nvPicPr>
                  <p:cNvPr id="20" name="Picture 19">
                    <a:extLst>
                      <a:ext uri="{FF2B5EF4-FFF2-40B4-BE49-F238E27FC236}">
                        <a16:creationId xmlns:a16="http://schemas.microsoft.com/office/drawing/2014/main" id="{EE737A6F-90B5-BDC5-E6B7-A1F40A18C2F6}"/>
                      </a:ext>
                    </a:extLst>
                  </p:cNvPr>
                  <p:cNvPicPr>
                    <a:picLocks noChangeAspect="1"/>
                  </p:cNvPicPr>
                  <p:nvPr/>
                </p:nvPicPr>
                <p:blipFill rotWithShape="1">
                  <a:blip r:embed="rId5"/>
                  <a:srcRect t="13029" b="21226"/>
                  <a:stretch/>
                </p:blipFill>
                <p:spPr>
                  <a:xfrm>
                    <a:off x="2406823" y="673819"/>
                    <a:ext cx="7575377" cy="2470976"/>
                  </a:xfrm>
                  <a:prstGeom prst="rect">
                    <a:avLst/>
                  </a:prstGeom>
                </p:spPr>
              </p:pic>
              <p:pic>
                <p:nvPicPr>
                  <p:cNvPr id="21" name="Picture 20">
                    <a:extLst>
                      <a:ext uri="{FF2B5EF4-FFF2-40B4-BE49-F238E27FC236}">
                        <a16:creationId xmlns:a16="http://schemas.microsoft.com/office/drawing/2014/main" id="{FCBDD317-58D2-D7A2-A1B2-96D26DE0A94D}"/>
                      </a:ext>
                    </a:extLst>
                  </p:cNvPr>
                  <p:cNvPicPr>
                    <a:picLocks noChangeAspect="1"/>
                  </p:cNvPicPr>
                  <p:nvPr/>
                </p:nvPicPr>
                <p:blipFill rotWithShape="1">
                  <a:blip r:embed="rId6"/>
                  <a:srcRect t="94137"/>
                  <a:stretch/>
                </p:blipFill>
                <p:spPr>
                  <a:xfrm>
                    <a:off x="2209800" y="3144795"/>
                    <a:ext cx="7772400" cy="226085"/>
                  </a:xfrm>
                  <a:prstGeom prst="rect">
                    <a:avLst/>
                  </a:prstGeom>
                </p:spPr>
              </p:pic>
            </p:grpSp>
            <p:pic>
              <p:nvPicPr>
                <p:cNvPr id="19" name="Picture 18">
                  <a:extLst>
                    <a:ext uri="{FF2B5EF4-FFF2-40B4-BE49-F238E27FC236}">
                      <a16:creationId xmlns:a16="http://schemas.microsoft.com/office/drawing/2014/main" id="{ED69C7DD-3B9B-DC5C-C3AC-233361340983}"/>
                    </a:ext>
                  </a:extLst>
                </p:cNvPr>
                <p:cNvPicPr>
                  <a:picLocks noChangeAspect="1"/>
                </p:cNvPicPr>
                <p:nvPr/>
              </p:nvPicPr>
              <p:blipFill rotWithShape="1">
                <a:blip r:embed="rId7"/>
                <a:srcRect r="11952" b="86622"/>
                <a:stretch/>
              </p:blipFill>
              <p:spPr>
                <a:xfrm>
                  <a:off x="4395212" y="2140019"/>
                  <a:ext cx="2999087" cy="226085"/>
                </a:xfrm>
                <a:prstGeom prst="rect">
                  <a:avLst/>
                </a:prstGeom>
              </p:spPr>
            </p:pic>
          </p:grpSp>
          <p:sp>
            <p:nvSpPr>
              <p:cNvPr id="17" name="TextBox 16">
                <a:extLst>
                  <a:ext uri="{FF2B5EF4-FFF2-40B4-BE49-F238E27FC236}">
                    <a16:creationId xmlns:a16="http://schemas.microsoft.com/office/drawing/2014/main" id="{6ABC4DA6-3EFA-052F-7FF2-3BB984040447}"/>
                  </a:ext>
                </a:extLst>
              </p:cNvPr>
              <p:cNvSpPr txBox="1"/>
              <p:nvPr/>
            </p:nvSpPr>
            <p:spPr>
              <a:xfrm>
                <a:off x="6941813" y="2221962"/>
                <a:ext cx="736805" cy="276999"/>
              </a:xfrm>
              <a:prstGeom prst="rect">
                <a:avLst/>
              </a:prstGeom>
              <a:noFill/>
            </p:spPr>
            <p:txBody>
              <a:bodyPr wrap="none" rtlCol="0">
                <a:spAutoFit/>
              </a:bodyPr>
              <a:lstStyle/>
              <a:p>
                <a:r>
                  <a:rPr lang="en-US" sz="1200" dirty="0"/>
                  <a:t>42macro</a:t>
                </a:r>
              </a:p>
            </p:txBody>
          </p:sp>
        </p:grpSp>
        <p:pic>
          <p:nvPicPr>
            <p:cNvPr id="14" name="Picture 13">
              <a:extLst>
                <a:ext uri="{FF2B5EF4-FFF2-40B4-BE49-F238E27FC236}">
                  <a16:creationId xmlns:a16="http://schemas.microsoft.com/office/drawing/2014/main" id="{9C773525-8EE8-5BD0-CF12-B17689F49847}"/>
                </a:ext>
              </a:extLst>
            </p:cNvPr>
            <p:cNvPicPr>
              <a:picLocks noChangeAspect="1"/>
            </p:cNvPicPr>
            <p:nvPr/>
          </p:nvPicPr>
          <p:blipFill rotWithShape="1">
            <a:blip r:embed="rId8"/>
            <a:srcRect b="34655"/>
            <a:stretch/>
          </p:blipFill>
          <p:spPr>
            <a:xfrm>
              <a:off x="2013333" y="3416439"/>
              <a:ext cx="8761958" cy="2955100"/>
            </a:xfrm>
            <a:prstGeom prst="rect">
              <a:avLst/>
            </a:prstGeom>
          </p:spPr>
        </p:pic>
        <p:pic>
          <p:nvPicPr>
            <p:cNvPr id="15" name="Picture 14">
              <a:extLst>
                <a:ext uri="{FF2B5EF4-FFF2-40B4-BE49-F238E27FC236}">
                  <a16:creationId xmlns:a16="http://schemas.microsoft.com/office/drawing/2014/main" id="{E6CE0FB0-3DC9-F80F-614B-4EF135B197EB}"/>
                </a:ext>
              </a:extLst>
            </p:cNvPr>
            <p:cNvPicPr>
              <a:picLocks noChangeAspect="1"/>
            </p:cNvPicPr>
            <p:nvPr/>
          </p:nvPicPr>
          <p:blipFill rotWithShape="1">
            <a:blip r:embed="rId8"/>
            <a:srcRect t="89243" b="1608"/>
            <a:stretch/>
          </p:blipFill>
          <p:spPr>
            <a:xfrm>
              <a:off x="2013333" y="6371539"/>
              <a:ext cx="8761958" cy="413741"/>
            </a:xfrm>
            <a:prstGeom prst="rect">
              <a:avLst/>
            </a:prstGeom>
          </p:spPr>
        </p:pic>
      </p:grpSp>
    </p:spTree>
    <p:extLst>
      <p:ext uri="{BB962C8B-B14F-4D97-AF65-F5344CB8AC3E}">
        <p14:creationId xmlns:p14="http://schemas.microsoft.com/office/powerpoint/2010/main" val="353786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962518-4A8A-1F58-30B3-08AC8F5554AC}"/>
              </a:ext>
            </a:extLst>
          </p:cNvPr>
          <p:cNvSpPr txBox="1"/>
          <p:nvPr/>
        </p:nvSpPr>
        <p:spPr>
          <a:xfrm>
            <a:off x="88901" y="1260690"/>
            <a:ext cx="6680198" cy="769441"/>
          </a:xfrm>
          <a:prstGeom prst="rect">
            <a:avLst/>
          </a:prstGeom>
          <a:noFill/>
        </p:spPr>
        <p:txBody>
          <a:bodyPr wrap="square" rtlCol="0">
            <a:spAutoFit/>
          </a:bodyPr>
          <a:lstStyle/>
          <a:p>
            <a:r>
              <a:rPr lang="en-AU" sz="1100" dirty="0">
                <a:effectLst/>
                <a:latin typeface="Menlo" panose="020B0609030804020204" pitchFamily="49" charset="0"/>
              </a:rPr>
              <a:t>16/ Here’s some good threads about net liquidity other than </a:t>
            </a:r>
            <a:r>
              <a:rPr lang="en-AU" sz="1100" b="0" i="0" u="none" strike="noStrike" dirty="0">
                <a:solidFill>
                  <a:srgbClr val="71767B"/>
                </a:solidFill>
                <a:effectLst/>
                <a:latin typeface="TwitterChirp"/>
                <a:hlinkClick r:id="rId2"/>
              </a:rPr>
              <a:t>@maxjanderson</a:t>
            </a:r>
            <a:r>
              <a:rPr lang="en-AU" sz="1100" b="0" i="0" u="none" strike="noStrike" dirty="0">
                <a:solidFill>
                  <a:srgbClr val="71767B"/>
                </a:solidFill>
                <a:effectLst/>
                <a:latin typeface="TwitterChirp"/>
              </a:rPr>
              <a:t> </a:t>
            </a:r>
            <a:r>
              <a:rPr lang="en-AU" sz="1100" b="0" i="0" u="none" strike="noStrike" dirty="0">
                <a:effectLst/>
                <a:latin typeface="Menlo" panose="020B0609030804020204" pitchFamily="49" charset="0"/>
                <a:ea typeface="Menlo" panose="020B0609030804020204" pitchFamily="49" charset="0"/>
                <a:cs typeface="Menlo" panose="020B0609030804020204" pitchFamily="49" charset="0"/>
              </a:rPr>
              <a:t>thread which is the best</a:t>
            </a:r>
            <a:r>
              <a:rPr lang="en-AU" sz="1100" dirty="0">
                <a:effectLst/>
                <a:latin typeface="Menlo" panose="020B0609030804020204" pitchFamily="49" charset="0"/>
              </a:rPr>
              <a:t>.</a:t>
            </a:r>
          </a:p>
          <a:p>
            <a:r>
              <a:rPr lang="en-AU" sz="1100" b="0" i="0" dirty="0">
                <a:solidFill>
                  <a:srgbClr val="000000"/>
                </a:solidFill>
                <a:effectLst/>
                <a:latin typeface="Times" pitchFamily="2" charset="0"/>
              </a:rPr>
              <a:t>https://</a:t>
            </a:r>
            <a:r>
              <a:rPr lang="en-AU" sz="1100" b="0" i="0" dirty="0" err="1">
                <a:solidFill>
                  <a:srgbClr val="000000"/>
                </a:solidFill>
                <a:effectLst/>
                <a:latin typeface="Times" pitchFamily="2" charset="0"/>
              </a:rPr>
              <a:t>twitter.com</a:t>
            </a:r>
            <a:r>
              <a:rPr lang="en-AU" sz="1100" b="0" i="0" dirty="0">
                <a:solidFill>
                  <a:srgbClr val="000000"/>
                </a:solidFill>
                <a:effectLst/>
                <a:latin typeface="Times" pitchFamily="2" charset="0"/>
              </a:rPr>
              <a:t>/</a:t>
            </a:r>
            <a:r>
              <a:rPr lang="en-AU" sz="1100" b="0" i="0" dirty="0" err="1">
                <a:solidFill>
                  <a:srgbClr val="000000"/>
                </a:solidFill>
                <a:effectLst/>
                <a:latin typeface="Times" pitchFamily="2" charset="0"/>
              </a:rPr>
              <a:t>Asymmetry_Fi</a:t>
            </a:r>
            <a:r>
              <a:rPr lang="en-AU" sz="1100" b="0" i="0" dirty="0">
                <a:solidFill>
                  <a:srgbClr val="000000"/>
                </a:solidFill>
                <a:effectLst/>
                <a:latin typeface="Times" pitchFamily="2" charset="0"/>
              </a:rPr>
              <a:t>/status/1615021057819148295?s=20&amp;t=PskjvDT_L_3OHzK9eKt36Q</a:t>
            </a:r>
            <a:endParaRPr lang="en-AU" sz="1100" dirty="0">
              <a:latin typeface="Menlo" panose="020B0609030804020204" pitchFamily="49" charset="0"/>
            </a:endParaRPr>
          </a:p>
          <a:p>
            <a:r>
              <a:rPr lang="en-AU" sz="1100" b="0" i="0" dirty="0">
                <a:solidFill>
                  <a:srgbClr val="000000"/>
                </a:solidFill>
                <a:effectLst/>
                <a:latin typeface="Times" pitchFamily="2" charset="0"/>
              </a:rPr>
              <a:t>https://</a:t>
            </a:r>
            <a:r>
              <a:rPr lang="en-AU" sz="1100" b="0" i="0" dirty="0" err="1">
                <a:solidFill>
                  <a:srgbClr val="000000"/>
                </a:solidFill>
                <a:effectLst/>
                <a:latin typeface="Times" pitchFamily="2" charset="0"/>
              </a:rPr>
              <a:t>twitter.com</a:t>
            </a:r>
            <a:r>
              <a:rPr lang="en-AU" sz="1100" b="0" i="0" dirty="0">
                <a:solidFill>
                  <a:srgbClr val="000000"/>
                </a:solidFill>
                <a:effectLst/>
                <a:latin typeface="Times" pitchFamily="2" charset="0"/>
              </a:rPr>
              <a:t>/</a:t>
            </a:r>
            <a:r>
              <a:rPr lang="en-AU" sz="1100" b="0" i="0" dirty="0" err="1">
                <a:solidFill>
                  <a:srgbClr val="000000"/>
                </a:solidFill>
                <a:effectLst/>
                <a:latin typeface="Times" pitchFamily="2" charset="0"/>
              </a:rPr>
              <a:t>TimmerFidelity</a:t>
            </a:r>
            <a:r>
              <a:rPr lang="en-AU" sz="1100" b="0" i="0" dirty="0">
                <a:solidFill>
                  <a:srgbClr val="000000"/>
                </a:solidFill>
                <a:effectLst/>
                <a:latin typeface="Times" pitchFamily="2" charset="0"/>
              </a:rPr>
              <a:t>/status/1617934127616983040?s=20&amp;t=PskjvDT_L_3OHzK9eKt36Q</a:t>
            </a:r>
            <a:r>
              <a:rPr lang="en-AU" sz="1100" dirty="0">
                <a:effectLst/>
                <a:latin typeface="Menlo" panose="020B0609030804020204" pitchFamily="49" charset="0"/>
              </a:rPr>
              <a:t> </a:t>
            </a:r>
            <a:endParaRPr lang="en-AU" sz="1100" b="0" dirty="0">
              <a:effectLst/>
              <a:latin typeface="Menlo" panose="020B0609030804020204" pitchFamily="49" charset="0"/>
            </a:endParaRPr>
          </a:p>
        </p:txBody>
      </p:sp>
      <p:sp>
        <p:nvSpPr>
          <p:cNvPr id="5" name="TextBox 4">
            <a:extLst>
              <a:ext uri="{FF2B5EF4-FFF2-40B4-BE49-F238E27FC236}">
                <a16:creationId xmlns:a16="http://schemas.microsoft.com/office/drawing/2014/main" id="{49BB8D2B-75F8-5476-A046-98EFC48DE128}"/>
              </a:ext>
            </a:extLst>
          </p:cNvPr>
          <p:cNvSpPr txBox="1"/>
          <p:nvPr/>
        </p:nvSpPr>
        <p:spPr>
          <a:xfrm>
            <a:off x="88901" y="2410296"/>
            <a:ext cx="6680198" cy="769441"/>
          </a:xfrm>
          <a:prstGeom prst="rect">
            <a:avLst/>
          </a:prstGeom>
          <a:noFill/>
        </p:spPr>
        <p:txBody>
          <a:bodyPr wrap="square" rtlCol="0">
            <a:spAutoFit/>
          </a:bodyPr>
          <a:lstStyle/>
          <a:p>
            <a:r>
              <a:rPr lang="en-AU" sz="1100" dirty="0">
                <a:effectLst/>
                <a:latin typeface="Menlo" panose="020B0609030804020204" pitchFamily="49" charset="0"/>
              </a:rPr>
              <a:t>17/ I think Darius Dale and</a:t>
            </a:r>
            <a:r>
              <a:rPr lang="en-AU" sz="1100" b="0" i="0" dirty="0">
                <a:solidFill>
                  <a:srgbClr val="71767B"/>
                </a:solidFill>
                <a:effectLst/>
                <a:latin typeface="TwitterChirp"/>
              </a:rPr>
              <a:t> </a:t>
            </a:r>
            <a:r>
              <a:rPr lang="en-AU" sz="1100" b="0" i="0" dirty="0">
                <a:solidFill>
                  <a:srgbClr val="71767B"/>
                </a:solidFill>
                <a:effectLst/>
                <a:latin typeface="Menlo" panose="020B0609030804020204" pitchFamily="49" charset="0"/>
                <a:ea typeface="Menlo" panose="020B0609030804020204" pitchFamily="49" charset="0"/>
                <a:cs typeface="Menlo" panose="020B0609030804020204" pitchFamily="49" charset="0"/>
              </a:rPr>
              <a:t>@42MacroAlerts </a:t>
            </a:r>
            <a:r>
              <a:rPr lang="en-AU" sz="1100" b="0" i="0" dirty="0">
                <a:effectLst/>
                <a:latin typeface="Menlo" panose="020B0609030804020204" pitchFamily="49" charset="0"/>
                <a:ea typeface="Menlo" panose="020B0609030804020204" pitchFamily="49" charset="0"/>
                <a:cs typeface="Menlo" panose="020B0609030804020204" pitchFamily="49" charset="0"/>
              </a:rPr>
              <a:t>originally formulate this metric. Here’s the man himself discussing NLQ with Jack Farley</a:t>
            </a:r>
            <a:r>
              <a:rPr lang="en-AU" sz="1100" dirty="0">
                <a:solidFill>
                  <a:srgbClr val="71767B"/>
                </a:solidFill>
                <a:latin typeface="Menlo" panose="020B0609030804020204" pitchFamily="49" charset="0"/>
                <a:ea typeface="Menlo" panose="020B0609030804020204" pitchFamily="49" charset="0"/>
                <a:cs typeface="Menlo" panose="020B0609030804020204" pitchFamily="49" charset="0"/>
              </a:rPr>
              <a:t> </a:t>
            </a:r>
            <a:r>
              <a:rPr lang="en-AU" sz="1100" dirty="0">
                <a:latin typeface="Menlo" panose="020B0609030804020204" pitchFamily="49" charset="0"/>
                <a:ea typeface="Menlo" panose="020B0609030804020204" pitchFamily="49" charset="0"/>
                <a:cs typeface="Menlo" panose="020B0609030804020204" pitchFamily="49" charset="0"/>
              </a:rPr>
              <a:t>(towards end of episode):</a:t>
            </a:r>
            <a:endParaRPr lang="en-AU" sz="1100" b="0" i="0" dirty="0">
              <a:effectLst/>
              <a:latin typeface="Menlo" panose="020B0609030804020204" pitchFamily="49" charset="0"/>
              <a:ea typeface="Menlo" panose="020B0609030804020204" pitchFamily="49" charset="0"/>
              <a:cs typeface="Menlo" panose="020B0609030804020204" pitchFamily="49" charset="0"/>
            </a:endParaRPr>
          </a:p>
          <a:p>
            <a:r>
              <a:rPr lang="en-AU" sz="1100" b="0" i="0" dirty="0">
                <a:solidFill>
                  <a:srgbClr val="000000"/>
                </a:solidFill>
                <a:effectLst/>
                <a:latin typeface="Times" pitchFamily="2" charset="0"/>
              </a:rPr>
              <a:t>https://</a:t>
            </a:r>
            <a:r>
              <a:rPr lang="en-AU" sz="1100" b="0" i="0" dirty="0" err="1">
                <a:solidFill>
                  <a:srgbClr val="000000"/>
                </a:solidFill>
                <a:effectLst/>
                <a:latin typeface="Times" pitchFamily="2" charset="0"/>
              </a:rPr>
              <a:t>twitter.com</a:t>
            </a:r>
            <a:r>
              <a:rPr lang="en-AU" sz="1100" b="0" i="0" dirty="0">
                <a:solidFill>
                  <a:srgbClr val="000000"/>
                </a:solidFill>
                <a:effectLst/>
                <a:latin typeface="Times" pitchFamily="2" charset="0"/>
              </a:rPr>
              <a:t>/42MacroAlerts/status/1616151939787390977?s=20&amp;t=PskjvDT_L_3OHzK9eKt36Q</a:t>
            </a:r>
            <a:endParaRPr lang="en-AU" sz="1100" b="0" dirty="0">
              <a:effectLst/>
              <a:latin typeface="Menlo" panose="020B0609030804020204" pitchFamily="49" charset="0"/>
            </a:endParaRPr>
          </a:p>
        </p:txBody>
      </p:sp>
      <p:sp>
        <p:nvSpPr>
          <p:cNvPr id="7" name="TextBox 6">
            <a:extLst>
              <a:ext uri="{FF2B5EF4-FFF2-40B4-BE49-F238E27FC236}">
                <a16:creationId xmlns:a16="http://schemas.microsoft.com/office/drawing/2014/main" id="{A041A63A-7722-9A18-1BDC-F253D88E5289}"/>
              </a:ext>
            </a:extLst>
          </p:cNvPr>
          <p:cNvSpPr txBox="1"/>
          <p:nvPr/>
        </p:nvSpPr>
        <p:spPr>
          <a:xfrm>
            <a:off x="177802" y="3559903"/>
            <a:ext cx="6680198" cy="769441"/>
          </a:xfrm>
          <a:prstGeom prst="rect">
            <a:avLst/>
          </a:prstGeom>
          <a:noFill/>
        </p:spPr>
        <p:txBody>
          <a:bodyPr wrap="square" rtlCol="0">
            <a:spAutoFit/>
          </a:bodyPr>
          <a:lstStyle/>
          <a:p>
            <a:r>
              <a:rPr lang="en-AU" sz="1100" dirty="0">
                <a:effectLst/>
                <a:latin typeface="Menlo" panose="020B0609030804020204" pitchFamily="49" charset="0"/>
              </a:rPr>
              <a:t>18/ Please like &amp; retweet first tweet from thread if you will. I plan to release a series of scripts like this for the average pleb to access macro metrics that are generally hidden behind a paywall. Follow me if interested. Contact me if keen to collaborate. Cheers. </a:t>
            </a:r>
            <a:endParaRPr lang="en-AU" sz="1100" b="0" dirty="0">
              <a:effectLst/>
              <a:latin typeface="Menlo" panose="020B0609030804020204" pitchFamily="49" charset="0"/>
            </a:endParaRPr>
          </a:p>
        </p:txBody>
      </p:sp>
      <p:sp>
        <p:nvSpPr>
          <p:cNvPr id="31" name="TextBox 30">
            <a:extLst>
              <a:ext uri="{FF2B5EF4-FFF2-40B4-BE49-F238E27FC236}">
                <a16:creationId xmlns:a16="http://schemas.microsoft.com/office/drawing/2014/main" id="{65F541DE-3B4A-F944-4EB5-BE2CCE37152F}"/>
              </a:ext>
            </a:extLst>
          </p:cNvPr>
          <p:cNvSpPr txBox="1"/>
          <p:nvPr/>
        </p:nvSpPr>
        <p:spPr>
          <a:xfrm>
            <a:off x="88901" y="164343"/>
            <a:ext cx="6680198" cy="600164"/>
          </a:xfrm>
          <a:prstGeom prst="rect">
            <a:avLst/>
          </a:prstGeom>
          <a:noFill/>
        </p:spPr>
        <p:txBody>
          <a:bodyPr wrap="square" rtlCol="0">
            <a:spAutoFit/>
          </a:bodyPr>
          <a:lstStyle/>
          <a:p>
            <a:r>
              <a:rPr lang="en-AU" sz="1100" dirty="0">
                <a:effectLst/>
                <a:latin typeface="Menlo" panose="020B0609030804020204" pitchFamily="49" charset="0"/>
              </a:rPr>
              <a:t>15/ So now you can track net liquidity on a daily basis with no subscriptions required. Let me know how how it works for you &amp; contact me with any error messages or bugs that you find. It still needs testing on OS other than mac. </a:t>
            </a:r>
            <a:endParaRPr lang="en-AU" sz="1100" b="0" dirty="0">
              <a:effectLst/>
              <a:latin typeface="Menlo" panose="020B0609030804020204" pitchFamily="49" charset="0"/>
            </a:endParaRPr>
          </a:p>
        </p:txBody>
      </p:sp>
      <p:sp>
        <p:nvSpPr>
          <p:cNvPr id="32" name="TextBox 31">
            <a:extLst>
              <a:ext uri="{FF2B5EF4-FFF2-40B4-BE49-F238E27FC236}">
                <a16:creationId xmlns:a16="http://schemas.microsoft.com/office/drawing/2014/main" id="{F5672DA0-30DF-2D31-2C28-544DC37D5839}"/>
              </a:ext>
            </a:extLst>
          </p:cNvPr>
          <p:cNvSpPr txBox="1"/>
          <p:nvPr/>
        </p:nvSpPr>
        <p:spPr>
          <a:xfrm>
            <a:off x="88901" y="4825527"/>
            <a:ext cx="6680198" cy="261610"/>
          </a:xfrm>
          <a:prstGeom prst="rect">
            <a:avLst/>
          </a:prstGeom>
          <a:noFill/>
        </p:spPr>
        <p:txBody>
          <a:bodyPr wrap="square" rtlCol="0">
            <a:spAutoFit/>
          </a:bodyPr>
          <a:lstStyle/>
          <a:p>
            <a:r>
              <a:rPr lang="en-AU" sz="1100" dirty="0">
                <a:effectLst/>
                <a:latin typeface="Menlo" panose="020B0609030804020204" pitchFamily="49" charset="0"/>
              </a:rPr>
              <a:t>19/ Tagging plebs &amp; chads for reach………..</a:t>
            </a:r>
            <a:endParaRPr lang="en-AU" sz="1100" b="0" dirty="0">
              <a:effectLst/>
              <a:latin typeface="Menlo" panose="020B0609030804020204" pitchFamily="49" charset="0"/>
            </a:endParaRPr>
          </a:p>
        </p:txBody>
      </p:sp>
    </p:spTree>
    <p:extLst>
      <p:ext uri="{BB962C8B-B14F-4D97-AF65-F5344CB8AC3E}">
        <p14:creationId xmlns:p14="http://schemas.microsoft.com/office/powerpoint/2010/main" val="34288483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4358</TotalTime>
  <Words>1015</Words>
  <Application>Microsoft Macintosh PowerPoint</Application>
  <PresentationFormat>A4 Paper (210x297 mm)</PresentationFormat>
  <Paragraphs>32</Paragraphs>
  <Slides>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Menlo</vt:lpstr>
      <vt:lpstr>Times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cp:revision>
  <dcterms:created xsi:type="dcterms:W3CDTF">2023-01-21T18:48:51Z</dcterms:created>
  <dcterms:modified xsi:type="dcterms:W3CDTF">2023-01-28T21:01:27Z</dcterms:modified>
</cp:coreProperties>
</file>